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8" r:id="rId2"/>
    <p:sldId id="256" r:id="rId3"/>
    <p:sldId id="259" r:id="rId4"/>
    <p:sldId id="262" r:id="rId5"/>
    <p:sldId id="260" r:id="rId6"/>
    <p:sldId id="261" r:id="rId7"/>
    <p:sldId id="263" r:id="rId8"/>
    <p:sldId id="264" r:id="rId9"/>
    <p:sldId id="265" r:id="rId10"/>
    <p:sldId id="273" r:id="rId11"/>
    <p:sldId id="274" r:id="rId12"/>
    <p:sldId id="275" r:id="rId13"/>
    <p:sldId id="266" r:id="rId14"/>
    <p:sldId id="267" r:id="rId15"/>
    <p:sldId id="268" r:id="rId16"/>
    <p:sldId id="269" r:id="rId17"/>
    <p:sldId id="271" r:id="rId18"/>
    <p:sldId id="272" r:id="rId19"/>
    <p:sldId id="276" r:id="rId20"/>
    <p:sldId id="277" r:id="rId21"/>
    <p:sldId id="278" r:id="rId22"/>
    <p:sldId id="279" r:id="rId23"/>
    <p:sldId id="270" r:id="rId24"/>
    <p:sldId id="25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07AA3-6F7E-4C0C-8308-A93F970563EF}"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855DE-4FE5-4A63-BAEC-3BD1A61B77B2}" type="slidenum">
              <a:rPr lang="en-US" smtClean="0"/>
              <a:t>‹#›</a:t>
            </a:fld>
            <a:endParaRPr lang="en-US"/>
          </a:p>
        </p:txBody>
      </p:sp>
    </p:spTree>
    <p:extLst>
      <p:ext uri="{BB962C8B-B14F-4D97-AF65-F5344CB8AC3E}">
        <p14:creationId xmlns:p14="http://schemas.microsoft.com/office/powerpoint/2010/main" val="223483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a:t>
            </a:fld>
            <a:endParaRPr lang="en-US"/>
          </a:p>
        </p:txBody>
      </p:sp>
    </p:spTree>
    <p:extLst>
      <p:ext uri="{BB962C8B-B14F-4D97-AF65-F5344CB8AC3E}">
        <p14:creationId xmlns:p14="http://schemas.microsoft.com/office/powerpoint/2010/main" val="994314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10</a:t>
            </a:fld>
            <a:endParaRPr lang="en-US"/>
          </a:p>
        </p:txBody>
      </p:sp>
    </p:spTree>
    <p:extLst>
      <p:ext uri="{BB962C8B-B14F-4D97-AF65-F5344CB8AC3E}">
        <p14:creationId xmlns:p14="http://schemas.microsoft.com/office/powerpoint/2010/main" val="386625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11</a:t>
            </a:fld>
            <a:endParaRPr lang="en-US"/>
          </a:p>
        </p:txBody>
      </p:sp>
    </p:spTree>
    <p:extLst>
      <p:ext uri="{BB962C8B-B14F-4D97-AF65-F5344CB8AC3E}">
        <p14:creationId xmlns:p14="http://schemas.microsoft.com/office/powerpoint/2010/main" val="285255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12</a:t>
            </a:fld>
            <a:endParaRPr lang="en-US"/>
          </a:p>
        </p:txBody>
      </p:sp>
    </p:spTree>
    <p:extLst>
      <p:ext uri="{BB962C8B-B14F-4D97-AF65-F5344CB8AC3E}">
        <p14:creationId xmlns:p14="http://schemas.microsoft.com/office/powerpoint/2010/main" val="151220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13</a:t>
            </a:fld>
            <a:endParaRPr lang="en-US"/>
          </a:p>
        </p:txBody>
      </p:sp>
    </p:spTree>
    <p:extLst>
      <p:ext uri="{BB962C8B-B14F-4D97-AF65-F5344CB8AC3E}">
        <p14:creationId xmlns:p14="http://schemas.microsoft.com/office/powerpoint/2010/main" val="404469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14</a:t>
            </a:fld>
            <a:endParaRPr lang="en-US"/>
          </a:p>
        </p:txBody>
      </p:sp>
    </p:spTree>
    <p:extLst>
      <p:ext uri="{BB962C8B-B14F-4D97-AF65-F5344CB8AC3E}">
        <p14:creationId xmlns:p14="http://schemas.microsoft.com/office/powerpoint/2010/main" val="322583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15</a:t>
            </a:fld>
            <a:endParaRPr lang="en-US"/>
          </a:p>
        </p:txBody>
      </p:sp>
    </p:spTree>
    <p:extLst>
      <p:ext uri="{BB962C8B-B14F-4D97-AF65-F5344CB8AC3E}">
        <p14:creationId xmlns:p14="http://schemas.microsoft.com/office/powerpoint/2010/main" val="2806324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16</a:t>
            </a:fld>
            <a:endParaRPr lang="en-US"/>
          </a:p>
        </p:txBody>
      </p:sp>
    </p:spTree>
    <p:extLst>
      <p:ext uri="{BB962C8B-B14F-4D97-AF65-F5344CB8AC3E}">
        <p14:creationId xmlns:p14="http://schemas.microsoft.com/office/powerpoint/2010/main" val="50588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17</a:t>
            </a:fld>
            <a:endParaRPr lang="en-US"/>
          </a:p>
        </p:txBody>
      </p:sp>
    </p:spTree>
    <p:extLst>
      <p:ext uri="{BB962C8B-B14F-4D97-AF65-F5344CB8AC3E}">
        <p14:creationId xmlns:p14="http://schemas.microsoft.com/office/powerpoint/2010/main" val="139400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18</a:t>
            </a:fld>
            <a:endParaRPr lang="en-US"/>
          </a:p>
        </p:txBody>
      </p:sp>
    </p:spTree>
    <p:extLst>
      <p:ext uri="{BB962C8B-B14F-4D97-AF65-F5344CB8AC3E}">
        <p14:creationId xmlns:p14="http://schemas.microsoft.com/office/powerpoint/2010/main" val="27534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19</a:t>
            </a:fld>
            <a:endParaRPr lang="en-US"/>
          </a:p>
        </p:txBody>
      </p:sp>
    </p:spTree>
    <p:extLst>
      <p:ext uri="{BB962C8B-B14F-4D97-AF65-F5344CB8AC3E}">
        <p14:creationId xmlns:p14="http://schemas.microsoft.com/office/powerpoint/2010/main" val="342406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2</a:t>
            </a:fld>
            <a:endParaRPr lang="en-US"/>
          </a:p>
        </p:txBody>
      </p:sp>
    </p:spTree>
    <p:extLst>
      <p:ext uri="{BB962C8B-B14F-4D97-AF65-F5344CB8AC3E}">
        <p14:creationId xmlns:p14="http://schemas.microsoft.com/office/powerpoint/2010/main" val="3538377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20</a:t>
            </a:fld>
            <a:endParaRPr lang="en-US"/>
          </a:p>
        </p:txBody>
      </p:sp>
    </p:spTree>
    <p:extLst>
      <p:ext uri="{BB962C8B-B14F-4D97-AF65-F5344CB8AC3E}">
        <p14:creationId xmlns:p14="http://schemas.microsoft.com/office/powerpoint/2010/main" val="394815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21</a:t>
            </a:fld>
            <a:endParaRPr lang="en-US"/>
          </a:p>
        </p:txBody>
      </p:sp>
    </p:spTree>
    <p:extLst>
      <p:ext uri="{BB962C8B-B14F-4D97-AF65-F5344CB8AC3E}">
        <p14:creationId xmlns:p14="http://schemas.microsoft.com/office/powerpoint/2010/main" val="416604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22</a:t>
            </a:fld>
            <a:endParaRPr lang="en-US"/>
          </a:p>
        </p:txBody>
      </p:sp>
    </p:spTree>
    <p:extLst>
      <p:ext uri="{BB962C8B-B14F-4D97-AF65-F5344CB8AC3E}">
        <p14:creationId xmlns:p14="http://schemas.microsoft.com/office/powerpoint/2010/main" val="962669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23</a:t>
            </a:fld>
            <a:endParaRPr lang="en-US"/>
          </a:p>
        </p:txBody>
      </p:sp>
    </p:spTree>
    <p:extLst>
      <p:ext uri="{BB962C8B-B14F-4D97-AF65-F5344CB8AC3E}">
        <p14:creationId xmlns:p14="http://schemas.microsoft.com/office/powerpoint/2010/main" val="77505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3</a:t>
            </a:fld>
            <a:endParaRPr lang="en-US"/>
          </a:p>
        </p:txBody>
      </p:sp>
    </p:spTree>
    <p:extLst>
      <p:ext uri="{BB962C8B-B14F-4D97-AF65-F5344CB8AC3E}">
        <p14:creationId xmlns:p14="http://schemas.microsoft.com/office/powerpoint/2010/main" val="278206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4</a:t>
            </a:fld>
            <a:endParaRPr lang="en-US"/>
          </a:p>
        </p:txBody>
      </p:sp>
    </p:spTree>
    <p:extLst>
      <p:ext uri="{BB962C8B-B14F-4D97-AF65-F5344CB8AC3E}">
        <p14:creationId xmlns:p14="http://schemas.microsoft.com/office/powerpoint/2010/main" val="4001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5</a:t>
            </a:fld>
            <a:endParaRPr lang="en-US"/>
          </a:p>
        </p:txBody>
      </p:sp>
    </p:spTree>
    <p:extLst>
      <p:ext uri="{BB962C8B-B14F-4D97-AF65-F5344CB8AC3E}">
        <p14:creationId xmlns:p14="http://schemas.microsoft.com/office/powerpoint/2010/main" val="372500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6</a:t>
            </a:fld>
            <a:endParaRPr lang="en-US"/>
          </a:p>
        </p:txBody>
      </p:sp>
    </p:spTree>
    <p:extLst>
      <p:ext uri="{BB962C8B-B14F-4D97-AF65-F5344CB8AC3E}">
        <p14:creationId xmlns:p14="http://schemas.microsoft.com/office/powerpoint/2010/main" val="2632892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7</a:t>
            </a:fld>
            <a:endParaRPr lang="en-US"/>
          </a:p>
        </p:txBody>
      </p:sp>
    </p:spTree>
    <p:extLst>
      <p:ext uri="{BB962C8B-B14F-4D97-AF65-F5344CB8AC3E}">
        <p14:creationId xmlns:p14="http://schemas.microsoft.com/office/powerpoint/2010/main" val="301779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8</a:t>
            </a:fld>
            <a:endParaRPr lang="en-US"/>
          </a:p>
        </p:txBody>
      </p:sp>
    </p:spTree>
    <p:extLst>
      <p:ext uri="{BB962C8B-B14F-4D97-AF65-F5344CB8AC3E}">
        <p14:creationId xmlns:p14="http://schemas.microsoft.com/office/powerpoint/2010/main" val="32100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F855DE-4FE5-4A63-BAEC-3BD1A61B77B2}" type="slidenum">
              <a:rPr lang="en-US" smtClean="0"/>
              <a:t>9</a:t>
            </a:fld>
            <a:endParaRPr lang="en-US"/>
          </a:p>
        </p:txBody>
      </p:sp>
    </p:spTree>
    <p:extLst>
      <p:ext uri="{BB962C8B-B14F-4D97-AF65-F5344CB8AC3E}">
        <p14:creationId xmlns:p14="http://schemas.microsoft.com/office/powerpoint/2010/main" val="4174640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111A4E-E8CA-4EDF-8311-74E0221D90C1}"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3466472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AA5FD1-1E75-45EA-A292-A05D9970FD81}"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151975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99B54B-9C87-4AD6-B92F-B1868CA41AB2}"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236426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C6343D-7F0B-4E44-AB7C-3685F79A4315}"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404551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DF4B38-FF53-4553-AA82-B925B5210DCE}"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255907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0BE359-971E-4B55-B547-6382ADA67D1C}"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54841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31AA3F-7D14-4244-AD6A-DC3623B10782}" type="datetime1">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386698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DA6E03-2B99-4D67-A12E-DC6E7794118C}" type="datetime1">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287412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DEA46-4162-49AB-8F7E-19DE95E760B6}" type="datetime1">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339443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79EADD-9088-47EC-851D-2A5949577107}"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45320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5C9C23-B195-4A28-901A-9BDBD215D414}"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486E1-BF84-432C-89A1-0B6A31C85527}" type="slidenum">
              <a:rPr lang="en-US" smtClean="0"/>
              <a:t>‹#›</a:t>
            </a:fld>
            <a:endParaRPr lang="en-US"/>
          </a:p>
        </p:txBody>
      </p:sp>
    </p:spTree>
    <p:extLst>
      <p:ext uri="{BB962C8B-B14F-4D97-AF65-F5344CB8AC3E}">
        <p14:creationId xmlns:p14="http://schemas.microsoft.com/office/powerpoint/2010/main" val="491157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F077D-3B60-4800-93B7-B1558F0EC4C5}" type="datetime1">
              <a:rPr lang="en-US" smtClean="0"/>
              <a:t>10/7/2020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486E1-BF84-432C-89A1-0B6A31C85527}" type="slidenum">
              <a:rPr lang="en-US" smtClean="0"/>
              <a:t>‹#›</a:t>
            </a:fld>
            <a:endParaRPr lang="en-US"/>
          </a:p>
        </p:txBody>
      </p:sp>
    </p:spTree>
    <p:extLst>
      <p:ext uri="{BB962C8B-B14F-4D97-AF65-F5344CB8AC3E}">
        <p14:creationId xmlns:p14="http://schemas.microsoft.com/office/powerpoint/2010/main" val="4156557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573448" y="2226304"/>
            <a:ext cx="7347977"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Solution of S</a:t>
            </a:r>
            <a:r>
              <a:rPr lang="en-US" dirty="0" smtClean="0">
                <a:latin typeface="Tahoma" panose="020B0604030504040204" pitchFamily="34" charset="0"/>
                <a:ea typeface="Tahoma" panose="020B0604030504040204" pitchFamily="34" charset="0"/>
                <a:cs typeface="Tahoma" panose="020B0604030504040204" pitchFamily="34" charset="0"/>
              </a:rPr>
              <a:t>imultaneous</a:t>
            </a:r>
          </a:p>
          <a:p>
            <a:pPr algn="ctr"/>
            <a:r>
              <a:rPr lang="en-US" dirty="0">
                <a:latin typeface="Tahoma" panose="020B0604030504040204" pitchFamily="34" charset="0"/>
                <a:ea typeface="Tahoma" panose="020B0604030504040204" pitchFamily="34" charset="0"/>
                <a:cs typeface="Tahoma" panose="020B0604030504040204" pitchFamily="34" charset="0"/>
              </a:rPr>
              <a:t>L</a:t>
            </a:r>
            <a:r>
              <a:rPr lang="en-US" dirty="0" smtClean="0">
                <a:latin typeface="Tahoma" panose="020B0604030504040204" pitchFamily="34" charset="0"/>
                <a:ea typeface="Tahoma" panose="020B0604030504040204" pitchFamily="34" charset="0"/>
                <a:cs typeface="Tahoma" panose="020B0604030504040204" pitchFamily="34" charset="0"/>
              </a:rPr>
              <a:t>inear </a:t>
            </a:r>
            <a:r>
              <a:rPr lang="en-US" dirty="0">
                <a:latin typeface="Tahoma" panose="020B0604030504040204" pitchFamily="34" charset="0"/>
                <a:ea typeface="Tahoma" panose="020B0604030504040204" pitchFamily="34" charset="0"/>
                <a:cs typeface="Tahoma" panose="020B0604030504040204" pitchFamily="34" charset="0"/>
              </a:rPr>
              <a:t>E</a:t>
            </a:r>
            <a:r>
              <a:rPr lang="en-US" dirty="0" smtClean="0">
                <a:latin typeface="Tahoma" panose="020B0604030504040204" pitchFamily="34" charset="0"/>
                <a:ea typeface="Tahoma" panose="020B0604030504040204" pitchFamily="34" charset="0"/>
                <a:cs typeface="Tahoma" panose="020B0604030504040204" pitchFamily="34" charset="0"/>
              </a:rPr>
              <a:t>quations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8183909" y="4834551"/>
            <a:ext cx="3132499" cy="923330"/>
          </a:xfrm>
          <a:prstGeom prst="rect">
            <a:avLst/>
          </a:prstGeom>
          <a:noFill/>
        </p:spPr>
        <p:txBody>
          <a:bodyPr wrap="square" rtlCol="0">
            <a:spAutoFit/>
          </a:bodyPr>
          <a:lstStyle/>
          <a:p>
            <a:pPr algn="r"/>
            <a:r>
              <a:rPr lang="en-US" dirty="0" err="1" smtClean="0">
                <a:latin typeface="Tahoma" panose="020B0604030504040204" pitchFamily="34" charset="0"/>
                <a:ea typeface="Tahoma" panose="020B0604030504040204" pitchFamily="34" charset="0"/>
                <a:cs typeface="Tahoma" panose="020B0604030504040204" pitchFamily="34" charset="0"/>
              </a:rPr>
              <a:t>Lec</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Tarannum</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Zaki</a:t>
            </a:r>
            <a:endParaRPr lang="en-US" dirty="0" smtClean="0">
              <a:latin typeface="Tahoma" panose="020B0604030504040204" pitchFamily="34" charset="0"/>
              <a:ea typeface="Tahoma" panose="020B0604030504040204" pitchFamily="34" charset="0"/>
              <a:cs typeface="Tahoma" panose="020B0604030504040204" pitchFamily="34" charset="0"/>
            </a:endParaRPr>
          </a:p>
          <a:p>
            <a:pPr algn="r"/>
            <a:r>
              <a:rPr lang="en-US" dirty="0" smtClean="0">
                <a:latin typeface="Tahoma" panose="020B0604030504040204" pitchFamily="34" charset="0"/>
                <a:ea typeface="Tahoma" panose="020B0604030504040204" pitchFamily="34" charset="0"/>
                <a:cs typeface="Tahoma" panose="020B0604030504040204" pitchFamily="34" charset="0"/>
              </a:rPr>
              <a:t>Dept. of CSE</a:t>
            </a:r>
          </a:p>
          <a:p>
            <a:pPr algn="r"/>
            <a:r>
              <a:rPr lang="en-US" dirty="0" smtClean="0">
                <a:latin typeface="Tahoma" panose="020B0604030504040204" pitchFamily="34" charset="0"/>
                <a:ea typeface="Tahoma" panose="020B0604030504040204" pitchFamily="34" charset="0"/>
                <a:cs typeface="Tahoma" panose="020B0604030504040204" pitchFamily="34" charset="0"/>
              </a:rPr>
              <a:t>MIST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737858" y="4834551"/>
            <a:ext cx="3671180" cy="923330"/>
          </a:xfrm>
          <a:prstGeom prst="rect">
            <a:avLst/>
          </a:prstGeom>
          <a:noFill/>
        </p:spPr>
        <p:txBody>
          <a:bodyPr wrap="square" rtlCol="0">
            <a:spAutoFit/>
          </a:bodyPr>
          <a:lstStyle/>
          <a:p>
            <a:r>
              <a:rPr lang="en-US" dirty="0" smtClean="0">
                <a:latin typeface="Tahoma" panose="020B0604030504040204" pitchFamily="34" charset="0"/>
                <a:ea typeface="Tahoma" panose="020B0604030504040204" pitchFamily="34" charset="0"/>
                <a:cs typeface="Tahoma" panose="020B0604030504040204" pitchFamily="34" charset="0"/>
              </a:rPr>
              <a:t>CSE 214</a:t>
            </a:r>
          </a:p>
          <a:p>
            <a:r>
              <a:rPr lang="en-US" dirty="0" smtClean="0">
                <a:latin typeface="Tahoma" panose="020B0604030504040204" pitchFamily="34" charset="0"/>
                <a:ea typeface="Tahoma" panose="020B0604030504040204" pitchFamily="34" charset="0"/>
                <a:cs typeface="Tahoma" panose="020B0604030504040204" pitchFamily="34" charset="0"/>
              </a:rPr>
              <a:t>Numerical Methods Sessional</a:t>
            </a:r>
          </a:p>
          <a:p>
            <a:r>
              <a:rPr lang="en-US" dirty="0" smtClean="0">
                <a:latin typeface="Tahoma" panose="020B0604030504040204" pitchFamily="34" charset="0"/>
                <a:ea typeface="Tahoma" panose="020B0604030504040204" pitchFamily="34" charset="0"/>
                <a:cs typeface="Tahoma" panose="020B0604030504040204" pitchFamily="34" charset="0"/>
              </a:rPr>
              <a:t>Credit Hr. 1.50, Contact Hr. 3.00</a:t>
            </a:r>
          </a:p>
        </p:txBody>
      </p:sp>
      <p:sp>
        <p:nvSpPr>
          <p:cNvPr id="6" name="TextBox 5"/>
          <p:cNvSpPr txBox="1"/>
          <p:nvPr/>
        </p:nvSpPr>
        <p:spPr>
          <a:xfrm>
            <a:off x="2664736" y="404436"/>
            <a:ext cx="6877615" cy="646331"/>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Military Institute of Science &amp; Technology (MIST)</a:t>
            </a:r>
          </a:p>
          <a:p>
            <a:pPr algn="ctr"/>
            <a:r>
              <a:rPr lang="en-US" dirty="0" smtClean="0">
                <a:latin typeface="Tahoma" panose="020B0604030504040204" pitchFamily="34" charset="0"/>
                <a:ea typeface="Tahoma" panose="020B0604030504040204" pitchFamily="34" charset="0"/>
                <a:cs typeface="Tahoma" panose="020B0604030504040204" pitchFamily="34" charset="0"/>
              </a:rPr>
              <a:t>Department of Computer Science &amp; Engineering (CSE)</a:t>
            </a:r>
          </a:p>
        </p:txBody>
      </p:sp>
      <p:sp>
        <p:nvSpPr>
          <p:cNvPr id="7" name="Slide Number Placeholder 6"/>
          <p:cNvSpPr>
            <a:spLocks noGrp="1"/>
          </p:cNvSpPr>
          <p:nvPr>
            <p:ph type="sldNum" sz="quarter" idx="12"/>
          </p:nvPr>
        </p:nvSpPr>
        <p:spPr/>
        <p:txBody>
          <a:bodyPr/>
          <a:lstStyle/>
          <a:p>
            <a:fld id="{CB8486E1-BF84-432C-89A1-0B6A31C85527}" type="slidenum">
              <a:rPr lang="en-US" smtClean="0"/>
              <a:t>1</a:t>
            </a:fld>
            <a:endParaRPr lang="en-US"/>
          </a:p>
        </p:txBody>
      </p:sp>
    </p:spTree>
    <p:extLst>
      <p:ext uri="{BB962C8B-B14F-4D97-AF65-F5344CB8AC3E}">
        <p14:creationId xmlns:p14="http://schemas.microsoft.com/office/powerpoint/2010/main" val="76555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8486E1-BF84-432C-89A1-0B6A31C85527}" type="slidenum">
              <a:rPr lang="en-US" smtClean="0"/>
              <a:t>10</a:t>
            </a:fld>
            <a:endParaRPr lang="en-US"/>
          </a:p>
        </p:txBody>
      </p:sp>
      <p:pic>
        <p:nvPicPr>
          <p:cNvPr id="3" name="Picture 2"/>
          <p:cNvPicPr>
            <a:picLocks noChangeAspect="1"/>
          </p:cNvPicPr>
          <p:nvPr/>
        </p:nvPicPr>
        <p:blipFill>
          <a:blip r:embed="rId3"/>
          <a:stretch>
            <a:fillRect/>
          </a:stretch>
        </p:blipFill>
        <p:spPr>
          <a:xfrm>
            <a:off x="3161733" y="237774"/>
            <a:ext cx="5008594" cy="1880737"/>
          </a:xfrm>
          <a:prstGeom prst="rect">
            <a:avLst/>
          </a:prstGeom>
        </p:spPr>
      </p:pic>
      <p:pic>
        <p:nvPicPr>
          <p:cNvPr id="5" name="Picture 4"/>
          <p:cNvPicPr>
            <a:picLocks noChangeAspect="1"/>
          </p:cNvPicPr>
          <p:nvPr/>
        </p:nvPicPr>
        <p:blipFill>
          <a:blip r:embed="rId4"/>
          <a:stretch>
            <a:fillRect/>
          </a:stretch>
        </p:blipFill>
        <p:spPr>
          <a:xfrm>
            <a:off x="299470" y="2284066"/>
            <a:ext cx="5724525" cy="2181225"/>
          </a:xfrm>
          <a:prstGeom prst="rect">
            <a:avLst/>
          </a:prstGeom>
        </p:spPr>
      </p:pic>
      <p:pic>
        <p:nvPicPr>
          <p:cNvPr id="8" name="Picture 7"/>
          <p:cNvPicPr>
            <a:picLocks noChangeAspect="1"/>
          </p:cNvPicPr>
          <p:nvPr/>
        </p:nvPicPr>
        <p:blipFill>
          <a:blip r:embed="rId5"/>
          <a:stretch>
            <a:fillRect/>
          </a:stretch>
        </p:blipFill>
        <p:spPr>
          <a:xfrm>
            <a:off x="6444322" y="2598390"/>
            <a:ext cx="5495925" cy="1552575"/>
          </a:xfrm>
          <a:prstGeom prst="rect">
            <a:avLst/>
          </a:prstGeom>
        </p:spPr>
      </p:pic>
      <p:pic>
        <p:nvPicPr>
          <p:cNvPr id="9" name="Picture 8"/>
          <p:cNvPicPr>
            <a:picLocks noChangeAspect="1"/>
          </p:cNvPicPr>
          <p:nvPr/>
        </p:nvPicPr>
        <p:blipFill>
          <a:blip r:embed="rId6"/>
          <a:stretch>
            <a:fillRect/>
          </a:stretch>
        </p:blipFill>
        <p:spPr>
          <a:xfrm>
            <a:off x="4294736" y="4733705"/>
            <a:ext cx="3762847" cy="1728284"/>
          </a:xfrm>
          <a:prstGeom prst="rect">
            <a:avLst/>
          </a:prstGeom>
        </p:spPr>
      </p:pic>
    </p:spTree>
    <p:extLst>
      <p:ext uri="{BB962C8B-B14F-4D97-AF65-F5344CB8AC3E}">
        <p14:creationId xmlns:p14="http://schemas.microsoft.com/office/powerpoint/2010/main" val="279128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8486E1-BF84-432C-89A1-0B6A31C85527}" type="slidenum">
              <a:rPr lang="en-US" smtClean="0"/>
              <a:t>11</a:t>
            </a:fld>
            <a:endParaRPr lang="en-US"/>
          </a:p>
        </p:txBody>
      </p:sp>
      <p:pic>
        <p:nvPicPr>
          <p:cNvPr id="2" name="Picture 1"/>
          <p:cNvPicPr>
            <a:picLocks noChangeAspect="1"/>
          </p:cNvPicPr>
          <p:nvPr/>
        </p:nvPicPr>
        <p:blipFill>
          <a:blip r:embed="rId3"/>
          <a:stretch>
            <a:fillRect/>
          </a:stretch>
        </p:blipFill>
        <p:spPr>
          <a:xfrm>
            <a:off x="3198277" y="222989"/>
            <a:ext cx="5509890" cy="1470009"/>
          </a:xfrm>
          <a:prstGeom prst="rect">
            <a:avLst/>
          </a:prstGeom>
        </p:spPr>
      </p:pic>
      <p:pic>
        <p:nvPicPr>
          <p:cNvPr id="4" name="Picture 3"/>
          <p:cNvPicPr>
            <a:picLocks noChangeAspect="1"/>
          </p:cNvPicPr>
          <p:nvPr/>
        </p:nvPicPr>
        <p:blipFill>
          <a:blip r:embed="rId4"/>
          <a:stretch>
            <a:fillRect/>
          </a:stretch>
        </p:blipFill>
        <p:spPr>
          <a:xfrm>
            <a:off x="781147" y="2198624"/>
            <a:ext cx="5172075" cy="3438525"/>
          </a:xfrm>
          <a:prstGeom prst="rect">
            <a:avLst/>
          </a:prstGeom>
        </p:spPr>
      </p:pic>
      <p:pic>
        <p:nvPicPr>
          <p:cNvPr id="6" name="Picture 5"/>
          <p:cNvPicPr>
            <a:picLocks noChangeAspect="1"/>
          </p:cNvPicPr>
          <p:nvPr/>
        </p:nvPicPr>
        <p:blipFill>
          <a:blip r:embed="rId5"/>
          <a:stretch>
            <a:fillRect/>
          </a:stretch>
        </p:blipFill>
        <p:spPr>
          <a:xfrm>
            <a:off x="6612425" y="2957700"/>
            <a:ext cx="5105400" cy="1666875"/>
          </a:xfrm>
          <a:prstGeom prst="rect">
            <a:avLst/>
          </a:prstGeom>
        </p:spPr>
      </p:pic>
    </p:spTree>
    <p:extLst>
      <p:ext uri="{BB962C8B-B14F-4D97-AF65-F5344CB8AC3E}">
        <p14:creationId xmlns:p14="http://schemas.microsoft.com/office/powerpoint/2010/main" val="280114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8486E1-BF84-432C-89A1-0B6A31C85527}" type="slidenum">
              <a:rPr lang="en-US" smtClean="0"/>
              <a:t>12</a:t>
            </a:fld>
            <a:endParaRPr lang="en-US"/>
          </a:p>
        </p:txBody>
      </p:sp>
      <p:pic>
        <p:nvPicPr>
          <p:cNvPr id="6" name="Picture 5"/>
          <p:cNvPicPr>
            <a:picLocks noChangeAspect="1"/>
          </p:cNvPicPr>
          <p:nvPr/>
        </p:nvPicPr>
        <p:blipFill>
          <a:blip r:embed="rId3"/>
          <a:stretch>
            <a:fillRect/>
          </a:stretch>
        </p:blipFill>
        <p:spPr>
          <a:xfrm>
            <a:off x="3280750" y="286928"/>
            <a:ext cx="5105400" cy="1666875"/>
          </a:xfrm>
          <a:prstGeom prst="rect">
            <a:avLst/>
          </a:prstGeom>
        </p:spPr>
      </p:pic>
      <p:pic>
        <p:nvPicPr>
          <p:cNvPr id="3" name="Picture 2"/>
          <p:cNvPicPr>
            <a:picLocks noChangeAspect="1"/>
          </p:cNvPicPr>
          <p:nvPr/>
        </p:nvPicPr>
        <p:blipFill>
          <a:blip r:embed="rId4"/>
          <a:stretch>
            <a:fillRect/>
          </a:stretch>
        </p:blipFill>
        <p:spPr>
          <a:xfrm>
            <a:off x="587815" y="2250116"/>
            <a:ext cx="6000750" cy="3552825"/>
          </a:xfrm>
          <a:prstGeom prst="rect">
            <a:avLst/>
          </a:prstGeom>
        </p:spPr>
      </p:pic>
      <p:pic>
        <p:nvPicPr>
          <p:cNvPr id="5" name="Picture 4"/>
          <p:cNvPicPr>
            <a:picLocks noChangeAspect="1"/>
          </p:cNvPicPr>
          <p:nvPr/>
        </p:nvPicPr>
        <p:blipFill>
          <a:blip r:embed="rId5"/>
          <a:stretch>
            <a:fillRect/>
          </a:stretch>
        </p:blipFill>
        <p:spPr>
          <a:xfrm>
            <a:off x="7148607" y="3401084"/>
            <a:ext cx="4581052" cy="1062273"/>
          </a:xfrm>
          <a:prstGeom prst="rect">
            <a:avLst/>
          </a:prstGeom>
        </p:spPr>
      </p:pic>
    </p:spTree>
    <p:extLst>
      <p:ext uri="{BB962C8B-B14F-4D97-AF65-F5344CB8AC3E}">
        <p14:creationId xmlns:p14="http://schemas.microsoft.com/office/powerpoint/2010/main" val="5951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778151" cy="26595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Pivoting</a:t>
            </a:r>
          </a:p>
          <a:p>
            <a:pPr>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T</a:t>
            </a:r>
            <a:r>
              <a:rPr lang="en-US" sz="1800" dirty="0" smtClean="0">
                <a:latin typeface="Tahoma" panose="020B0604030504040204" pitchFamily="34" charset="0"/>
                <a:ea typeface="Tahoma" panose="020B0604030504040204" pitchFamily="34" charset="0"/>
                <a:cs typeface="Tahoma" panose="020B0604030504040204" pitchFamily="34" charset="0"/>
              </a:rPr>
              <a:t>he first nonzero entry of each row is called a pivot. The procedure for picking the largest element as pivot and interchange the equations is known as pivoting.</a:t>
            </a:r>
          </a:p>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Partial Pivoting </a:t>
            </a:r>
            <a:endParaRPr lang="en-US" sz="2000"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Partial pivoting interchanges </a:t>
            </a:r>
            <a:r>
              <a:rPr lang="en-US" sz="1800" dirty="0" smtClean="0">
                <a:latin typeface="Tahoma" panose="020B0604030504040204" pitchFamily="34" charset="0"/>
                <a:ea typeface="Tahoma" panose="020B0604030504040204" pitchFamily="34" charset="0"/>
                <a:cs typeface="Tahoma" panose="020B0604030504040204" pitchFamily="34" charset="0"/>
              </a:rPr>
              <a:t>rows (</a:t>
            </a:r>
            <a:r>
              <a:rPr lang="en-US" sz="1800" smtClean="0">
                <a:latin typeface="Tahoma" panose="020B0604030504040204" pitchFamily="34" charset="0"/>
                <a:ea typeface="Tahoma" panose="020B0604030504040204" pitchFamily="34" charset="0"/>
                <a:cs typeface="Tahoma" panose="020B0604030504040204" pitchFamily="34" charset="0"/>
              </a:rPr>
              <a:t>or columns) </a:t>
            </a:r>
            <a:r>
              <a:rPr lang="en-US" sz="1800" dirty="0" smtClean="0">
                <a:latin typeface="Tahoma" panose="020B0604030504040204" pitchFamily="34" charset="0"/>
                <a:ea typeface="Tahoma" panose="020B0604030504040204" pitchFamily="34" charset="0"/>
                <a:cs typeface="Tahoma" panose="020B0604030504040204" pitchFamily="34" charset="0"/>
              </a:rPr>
              <a:t>in order to use the largest (by absolute value) element in the matrix as the pivot. </a:t>
            </a:r>
          </a:p>
          <a:p>
            <a:pPr>
              <a:lnSpc>
                <a:spcPct val="150000"/>
              </a:lnSpc>
            </a:pPr>
            <a:r>
              <a:rPr lang="en-US" sz="1800" b="1" dirty="0" smtClean="0">
                <a:latin typeface="Tahoma" panose="020B0604030504040204" pitchFamily="34" charset="0"/>
                <a:ea typeface="Tahoma" panose="020B0604030504040204" pitchFamily="34" charset="0"/>
                <a:cs typeface="Tahoma" panose="020B0604030504040204" pitchFamily="34" charset="0"/>
              </a:rPr>
              <a:t>When pivoting is required?</a:t>
            </a:r>
          </a:p>
          <a:p>
            <a:pPr marL="285750" indent="-285750">
              <a:lnSpc>
                <a:spcPct val="150000"/>
              </a:lnSpc>
              <a:buFont typeface="Wingdings" panose="05000000000000000000" pitchFamily="2" charset="2"/>
              <a:buChar char="Ø"/>
            </a:pPr>
            <a:r>
              <a:rPr lang="en-US" sz="1600" dirty="0" smtClean="0">
                <a:latin typeface="Tahoma" panose="020B0604030504040204" pitchFamily="34" charset="0"/>
                <a:ea typeface="Tahoma" panose="020B0604030504040204" pitchFamily="34" charset="0"/>
                <a:cs typeface="Tahoma" panose="020B0604030504040204" pitchFamily="34" charset="0"/>
              </a:rPr>
              <a:t>This method is applicable only when the diagonal element  (</a:t>
            </a:r>
            <a:r>
              <a:rPr lang="en-US" sz="1600" dirty="0" err="1" smtClean="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=1, 2, 3 …) are not vanished in the whole calculation.</a:t>
            </a:r>
          </a:p>
          <a:p>
            <a:pPr marL="285750" indent="-285750">
              <a:lnSpc>
                <a:spcPct val="150000"/>
              </a:lnSpc>
              <a:buFont typeface="Wingdings" panose="05000000000000000000" pitchFamily="2" charset="2"/>
              <a:buChar char="Ø"/>
            </a:pPr>
            <a:r>
              <a:rPr lang="en-US" sz="1600" dirty="0" smtClean="0">
                <a:latin typeface="Tahoma" panose="020B0604030504040204" pitchFamily="34" charset="0"/>
                <a:ea typeface="Tahoma" panose="020B0604030504040204" pitchFamily="34" charset="0"/>
                <a:cs typeface="Tahoma" panose="020B0604030504040204" pitchFamily="34" charset="0"/>
              </a:rPr>
              <a:t>If diagonal element </a:t>
            </a:r>
            <a:r>
              <a:rPr lang="en-US" sz="1600" dirty="0" err="1" smtClean="0">
                <a:latin typeface="Tahoma" panose="020B0604030504040204" pitchFamily="34" charset="0"/>
                <a:ea typeface="Tahoma" panose="020B0604030504040204" pitchFamily="34" charset="0"/>
                <a:cs typeface="Tahoma" panose="020B0604030504040204" pitchFamily="34" charset="0"/>
              </a:rPr>
              <a:t>a</a:t>
            </a:r>
            <a:r>
              <a:rPr lang="en-US" sz="1600" baseline="-25000" dirty="0" err="1" smtClean="0">
                <a:latin typeface="Tahoma" panose="020B0604030504040204" pitchFamily="34" charset="0"/>
                <a:ea typeface="Tahoma" panose="020B0604030504040204" pitchFamily="34" charset="0"/>
                <a:cs typeface="Tahoma" panose="020B0604030504040204" pitchFamily="34" charset="0"/>
              </a:rPr>
              <a:t>ii</a:t>
            </a:r>
            <a:r>
              <a:rPr lang="en-US" sz="1600" baseline="-250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are zero or close to zero at the beginning of the solution, then rearrange or pivot the equations to avoid nonzero diagonal element (only at the beginning of the solution). </a:t>
            </a:r>
          </a:p>
          <a:p>
            <a:pPr marL="285750" indent="-285750">
              <a:lnSpc>
                <a:spcPct val="150000"/>
              </a:lnSpc>
              <a:buFont typeface="Wingdings" panose="05000000000000000000" pitchFamily="2" charset="2"/>
              <a:buChar char="Ø"/>
            </a:pPr>
            <a:r>
              <a:rPr lang="en-US" sz="1600" dirty="0" smtClean="0">
                <a:latin typeface="Tahoma" panose="020B0604030504040204" pitchFamily="34" charset="0"/>
                <a:ea typeface="Tahoma" panose="020B0604030504040204" pitchFamily="34" charset="0"/>
                <a:cs typeface="Tahoma" panose="020B0604030504040204" pitchFamily="34" charset="0"/>
              </a:rPr>
              <a:t>During </a:t>
            </a:r>
            <a:r>
              <a:rPr lang="en-US" sz="1600" dirty="0">
                <a:latin typeface="Tahoma" panose="020B0604030504040204" pitchFamily="34" charset="0"/>
                <a:ea typeface="Tahoma" panose="020B0604030504040204" pitchFamily="34" charset="0"/>
                <a:cs typeface="Tahoma" panose="020B0604030504040204" pitchFamily="34" charset="0"/>
              </a:rPr>
              <a:t>calculation if any new pivot element becomes zero, then there will be no solution of the system</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Wingdings" panose="05000000000000000000"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ivot element should be the largest in absolute value of all the elements below it in its column.</a:t>
            </a:r>
          </a:p>
          <a:p>
            <a:pPr>
              <a:lnSpc>
                <a:spcPct val="150000"/>
              </a:lnSpc>
            </a:pPr>
            <a:r>
              <a:rPr lang="en-US" sz="1600" b="1" u="sng" dirty="0" smtClean="0">
                <a:latin typeface="Tahoma" panose="020B0604030504040204" pitchFamily="34" charset="0"/>
                <a:ea typeface="Tahoma" panose="020B0604030504040204" pitchFamily="34" charset="0"/>
                <a:cs typeface="Tahoma" panose="020B0604030504040204" pitchFamily="34" charset="0"/>
              </a:rPr>
              <a:t>NOTE:</a:t>
            </a:r>
            <a:r>
              <a:rPr lang="en-US" sz="1600" b="1"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It should be noted that interchange of equations does not affect the solution.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13</a:t>
            </a:fld>
            <a:endParaRPr lang="en-US"/>
          </a:p>
        </p:txBody>
      </p:sp>
    </p:spTree>
    <p:extLst>
      <p:ext uri="{BB962C8B-B14F-4D97-AF65-F5344CB8AC3E}">
        <p14:creationId xmlns:p14="http://schemas.microsoft.com/office/powerpoint/2010/main" val="274380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778151" cy="604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Naïve Gauss Elimination with Pivoting</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14</a:t>
            </a:fld>
            <a:endParaRPr lang="en-US"/>
          </a:p>
        </p:txBody>
      </p:sp>
      <p:pic>
        <p:nvPicPr>
          <p:cNvPr id="3" name="Picture 2"/>
          <p:cNvPicPr>
            <a:picLocks noChangeAspect="1"/>
          </p:cNvPicPr>
          <p:nvPr/>
        </p:nvPicPr>
        <p:blipFill>
          <a:blip r:embed="rId3"/>
          <a:stretch>
            <a:fillRect/>
          </a:stretch>
        </p:blipFill>
        <p:spPr>
          <a:xfrm>
            <a:off x="3510905" y="2043630"/>
            <a:ext cx="5099695" cy="3678469"/>
          </a:xfrm>
          <a:prstGeom prst="rect">
            <a:avLst/>
          </a:prstGeom>
        </p:spPr>
      </p:pic>
    </p:spTree>
    <p:extLst>
      <p:ext uri="{BB962C8B-B14F-4D97-AF65-F5344CB8AC3E}">
        <p14:creationId xmlns:p14="http://schemas.microsoft.com/office/powerpoint/2010/main" val="50302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896602" cy="1437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1800" b="1" dirty="0" smtClean="0">
                <a:latin typeface="Tahoma" panose="020B0604030504040204" pitchFamily="34" charset="0"/>
                <a:ea typeface="Tahoma" panose="020B0604030504040204" pitchFamily="34" charset="0"/>
                <a:cs typeface="Tahoma" panose="020B0604030504040204" pitchFamily="34" charset="0"/>
              </a:rPr>
              <a:t>Why pivoting is required?</a:t>
            </a:r>
          </a:p>
          <a:p>
            <a:pPr marL="285750" indent="-285750">
              <a:lnSpc>
                <a:spcPct val="150000"/>
              </a:lnSpc>
              <a:buFont typeface="Wingdings" panose="05000000000000000000" pitchFamily="2" charset="2"/>
              <a:buChar char="Ø"/>
            </a:pPr>
            <a:r>
              <a:rPr lang="en-US" sz="1600" dirty="0" smtClean="0">
                <a:latin typeface="Tahoma" panose="020B0604030504040204" pitchFamily="34" charset="0"/>
                <a:ea typeface="Tahoma" panose="020B0604030504040204" pitchFamily="34" charset="0"/>
                <a:cs typeface="Tahoma" panose="020B0604030504040204" pitchFamily="34" charset="0"/>
              </a:rPr>
              <a:t>Avoids division by zero</a:t>
            </a:r>
          </a:p>
          <a:p>
            <a:pPr marL="285750" indent="-285750">
              <a:lnSpc>
                <a:spcPct val="150000"/>
              </a:lnSpc>
              <a:buFont typeface="Wingdings" panose="05000000000000000000" pitchFamily="2" charset="2"/>
              <a:buChar char="Ø"/>
            </a:pPr>
            <a:r>
              <a:rPr lang="en-US" sz="1600" dirty="0" smtClean="0">
                <a:latin typeface="Tahoma" panose="020B0604030504040204" pitchFamily="34" charset="0"/>
                <a:ea typeface="Tahoma" panose="020B0604030504040204" pitchFamily="34" charset="0"/>
                <a:cs typeface="Tahoma" panose="020B0604030504040204" pitchFamily="34" charset="0"/>
              </a:rPr>
              <a:t>Reduces large round-off errors (the difference between a rounded-off numerical value and the actual value)</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15</a:t>
            </a:fld>
            <a:endParaRPr lang="en-US"/>
          </a:p>
        </p:txBody>
      </p:sp>
      <p:pic>
        <p:nvPicPr>
          <p:cNvPr id="3" name="Picture 2"/>
          <p:cNvPicPr>
            <a:picLocks noChangeAspect="1"/>
          </p:cNvPicPr>
          <p:nvPr/>
        </p:nvPicPr>
        <p:blipFill>
          <a:blip r:embed="rId3"/>
          <a:stretch>
            <a:fillRect/>
          </a:stretch>
        </p:blipFill>
        <p:spPr>
          <a:xfrm>
            <a:off x="733331" y="2578787"/>
            <a:ext cx="5272512" cy="4142688"/>
          </a:xfrm>
          <a:prstGeom prst="rect">
            <a:avLst/>
          </a:prstGeom>
        </p:spPr>
      </p:pic>
      <p:pic>
        <p:nvPicPr>
          <p:cNvPr id="4" name="Picture 3"/>
          <p:cNvPicPr>
            <a:picLocks noChangeAspect="1"/>
          </p:cNvPicPr>
          <p:nvPr/>
        </p:nvPicPr>
        <p:blipFill>
          <a:blip r:embed="rId4"/>
          <a:stretch>
            <a:fillRect/>
          </a:stretch>
        </p:blipFill>
        <p:spPr>
          <a:xfrm>
            <a:off x="6159752" y="3139839"/>
            <a:ext cx="5781675" cy="2828925"/>
          </a:xfrm>
          <a:prstGeom prst="rect">
            <a:avLst/>
          </a:prstGeom>
        </p:spPr>
      </p:pic>
    </p:spTree>
    <p:extLst>
      <p:ext uri="{BB962C8B-B14F-4D97-AF65-F5344CB8AC3E}">
        <p14:creationId xmlns:p14="http://schemas.microsoft.com/office/powerpoint/2010/main" val="1629499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1221772" cy="26595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Gauss-Jordan Elimination Method</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Gauss Jordan Elimination method consists of three phases:</a:t>
            </a:r>
          </a:p>
          <a:p>
            <a:pPr>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smtClean="0">
                <a:latin typeface="Tahoma" panose="020B0604030504040204" pitchFamily="34" charset="0"/>
                <a:ea typeface="Tahoma" panose="020B0604030504040204" pitchFamily="34" charset="0"/>
                <a:cs typeface="Tahoma" panose="020B0604030504040204" pitchFamily="34" charset="0"/>
              </a:rPr>
              <a:t>Step 01: </a:t>
            </a:r>
            <a:r>
              <a:rPr lang="en-US" sz="1800" dirty="0" smtClean="0">
                <a:latin typeface="Tahoma" panose="020B0604030504040204" pitchFamily="34" charset="0"/>
                <a:ea typeface="Tahoma" panose="020B0604030504040204" pitchFamily="34" charset="0"/>
                <a:cs typeface="Tahoma" panose="020B0604030504040204" pitchFamily="34" charset="0"/>
              </a:rPr>
              <a:t>Eliminate an unknown from all other equation rather than just from the subsequent ones.</a:t>
            </a:r>
          </a:p>
          <a:p>
            <a:pPr algn="just">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b="1" dirty="0" smtClean="0">
                <a:latin typeface="Tahoma" panose="020B0604030504040204" pitchFamily="34" charset="0"/>
                <a:ea typeface="Tahoma" panose="020B0604030504040204" pitchFamily="34" charset="0"/>
                <a:cs typeface="Tahoma" panose="020B0604030504040204" pitchFamily="34" charset="0"/>
              </a:rPr>
              <a:t>	Step 02: </a:t>
            </a:r>
            <a:r>
              <a:rPr lang="en-US" sz="1800" dirty="0" smtClean="0">
                <a:latin typeface="Tahoma" panose="020B0604030504040204" pitchFamily="34" charset="0"/>
                <a:ea typeface="Tahoma" panose="020B0604030504040204" pitchFamily="34" charset="0"/>
                <a:cs typeface="Tahoma" panose="020B0604030504040204" pitchFamily="34" charset="0"/>
              </a:rPr>
              <a:t>All rows are normalized by dividing them by their pivot elements.</a:t>
            </a:r>
          </a:p>
          <a:p>
            <a:pPr algn="just">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b="1" dirty="0" smtClean="0">
                <a:latin typeface="Tahoma" panose="020B0604030504040204" pitchFamily="34" charset="0"/>
                <a:ea typeface="Tahoma" panose="020B0604030504040204" pitchFamily="34" charset="0"/>
                <a:cs typeface="Tahoma" panose="020B0604030504040204" pitchFamily="34" charset="0"/>
              </a:rPr>
              <a:t>	Step 03: </a:t>
            </a:r>
            <a:r>
              <a:rPr lang="en-US" sz="1800" dirty="0" smtClean="0">
                <a:latin typeface="Tahoma" panose="020B0604030504040204" pitchFamily="34" charset="0"/>
                <a:ea typeface="Tahoma" panose="020B0604030504040204" pitchFamily="34" charset="0"/>
                <a:cs typeface="Tahoma" panose="020B0604030504040204" pitchFamily="34" charset="0"/>
              </a:rPr>
              <a:t>After doing the above steps, the result will be an identity matrix.</a:t>
            </a:r>
          </a:p>
          <a:p>
            <a:pPr algn="just">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b="1" u="sng" dirty="0" smtClean="0">
                <a:latin typeface="Tahoma" panose="020B0604030504040204" pitchFamily="34" charset="0"/>
                <a:ea typeface="Tahoma" panose="020B0604030504040204" pitchFamily="34" charset="0"/>
                <a:cs typeface="Tahoma" panose="020B0604030504040204" pitchFamily="34" charset="0"/>
              </a:rPr>
              <a:t>NOTE:</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Initially, c</a:t>
            </a:r>
            <a:r>
              <a:rPr lang="en-US" sz="1800" dirty="0" smtClean="0">
                <a:latin typeface="Tahoma" panose="020B0604030504040204" pitchFamily="34" charset="0"/>
                <a:ea typeface="Tahoma" panose="020B0604030504040204" pitchFamily="34" charset="0"/>
                <a:cs typeface="Tahoma" panose="020B0604030504040204" pitchFamily="34" charset="0"/>
              </a:rPr>
              <a:t>heck all the coefficient of the pivoting elements. If require, swap the rows (partial pivoting).</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16</a:t>
            </a:fld>
            <a:endParaRPr lang="en-US"/>
          </a:p>
        </p:txBody>
      </p:sp>
    </p:spTree>
    <p:extLst>
      <p:ext uri="{BB962C8B-B14F-4D97-AF65-F5344CB8AC3E}">
        <p14:creationId xmlns:p14="http://schemas.microsoft.com/office/powerpoint/2010/main" val="99399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778151" cy="4324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Gauss-Jordan Elimination Method</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17</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86795631"/>
              </p:ext>
            </p:extLst>
          </p:nvPr>
        </p:nvGraphicFramePr>
        <p:xfrm>
          <a:off x="763432" y="1989651"/>
          <a:ext cx="4379036" cy="952060"/>
        </p:xfrm>
        <a:graphic>
          <a:graphicData uri="http://schemas.openxmlformats.org/presentationml/2006/ole">
            <mc:AlternateContent xmlns:mc="http://schemas.openxmlformats.org/markup-compatibility/2006">
              <mc:Choice xmlns:v="urn:schemas-microsoft-com:vml" Requires="v">
                <p:oleObj spid="_x0000_s2059" r:id="rId4" imgW="2958840" imgH="685800" progId="">
                  <p:embed/>
                </p:oleObj>
              </mc:Choice>
              <mc:Fallback>
                <p:oleObj r:id="rId4" imgW="2958840" imgH="685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2" y="1989651"/>
                        <a:ext cx="4379036" cy="952060"/>
                      </a:xfrm>
                      <a:prstGeom prst="rect">
                        <a:avLst/>
                      </a:prstGeom>
                      <a:noFill/>
                      <a:ln>
                        <a:noFill/>
                      </a:ln>
                    </p:spPr>
                  </p:pic>
                </p:oleObj>
              </mc:Fallback>
            </mc:AlternateContent>
          </a:graphicData>
        </a:graphic>
      </p:graphicFrame>
      <p:sp>
        <p:nvSpPr>
          <p:cNvPr id="14"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30" name="Straight Connector 29"/>
          <p:cNvCxnSpPr>
            <a:stCxn id="2" idx="0"/>
          </p:cNvCxnSpPr>
          <p:nvPr/>
        </p:nvCxnSpPr>
        <p:spPr>
          <a:xfrm flipH="1">
            <a:off x="5846273" y="1314890"/>
            <a:ext cx="1" cy="5224022"/>
          </a:xfrm>
          <a:prstGeom prst="line">
            <a:avLst/>
          </a:prstGeom>
        </p:spPr>
        <p:style>
          <a:lnRef idx="1">
            <a:schemeClr val="dk1"/>
          </a:lnRef>
          <a:fillRef idx="0">
            <a:schemeClr val="dk1"/>
          </a:fillRef>
          <a:effectRef idx="0">
            <a:schemeClr val="dk1"/>
          </a:effectRef>
          <a:fontRef idx="minor">
            <a:schemeClr val="tx1"/>
          </a:fontRef>
        </p:style>
      </p:cxnSp>
      <p:sp>
        <p:nvSpPr>
          <p:cNvPr id="18" name="Rectangle 17"/>
          <p:cNvSpPr/>
          <p:nvPr/>
        </p:nvSpPr>
        <p:spPr>
          <a:xfrm>
            <a:off x="735043" y="3154391"/>
            <a:ext cx="3825161" cy="1661993"/>
          </a:xfrm>
          <a:prstGeom prst="rect">
            <a:avLst/>
          </a:prstGeom>
        </p:spPr>
        <p:txBody>
          <a:bodyPr wrap="square">
            <a:spAutoFit/>
          </a:bodyPr>
          <a:lstStyle/>
          <a:p>
            <a:pPr algn="just">
              <a:spcAft>
                <a:spcPts val="1200"/>
              </a:spcAft>
            </a:pPr>
            <a:r>
              <a:rPr lang="en-US" b="0" dirty="0" smtClean="0">
                <a:effectLst/>
                <a:latin typeface="Times New Roman" panose="02020603050405020304" pitchFamily="18" charset="0"/>
                <a:ea typeface="Times New Roman" panose="02020603050405020304" pitchFamily="18" charset="0"/>
              </a:rPr>
              <a:t>The system can be written as</a:t>
            </a:r>
            <a:endParaRPr lang="en-US" sz="2000" b="1" dirty="0" smtClean="0">
              <a:effectLst/>
              <a:latin typeface="Times New Roman" panose="02020603050405020304" pitchFamily="18" charset="0"/>
              <a:ea typeface="Times New Roman" panose="02020603050405020304" pitchFamily="18" charset="0"/>
            </a:endParaRPr>
          </a:p>
          <a:p>
            <a:pPr algn="just">
              <a:spcAft>
                <a:spcPts val="1200"/>
              </a:spcAft>
            </a:pPr>
            <a:r>
              <a:rPr lang="en-US" b="0" dirty="0" smtClean="0">
                <a:effectLst/>
                <a:latin typeface="Times New Roman" panose="02020603050405020304" pitchFamily="18" charset="0"/>
                <a:ea typeface="Times New Roman" panose="02020603050405020304" pitchFamily="18" charset="0"/>
              </a:rPr>
              <a:t>R1 =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11</a:t>
            </a:r>
            <a:r>
              <a:rPr lang="en-US" b="0" i="1" dirty="0" smtClean="0">
                <a:effectLst/>
                <a:latin typeface="Times New Roman" panose="02020603050405020304" pitchFamily="18" charset="0"/>
                <a:ea typeface="Times New Roman" panose="02020603050405020304" pitchFamily="18" charset="0"/>
              </a:rPr>
              <a:t>  a</a:t>
            </a:r>
            <a:r>
              <a:rPr lang="en-US" b="0" i="1" baseline="-25000" dirty="0" smtClean="0">
                <a:effectLst/>
                <a:latin typeface="Times New Roman" panose="02020603050405020304" pitchFamily="18" charset="0"/>
                <a:ea typeface="Times New Roman" panose="02020603050405020304" pitchFamily="18" charset="0"/>
              </a:rPr>
              <a:t>12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13  </a:t>
            </a:r>
            <a:r>
              <a:rPr lang="en-US" b="0" i="1" dirty="0" smtClean="0">
                <a:effectLst/>
                <a:latin typeface="Times New Roman" panose="02020603050405020304" pitchFamily="18" charset="0"/>
                <a:ea typeface="Times New Roman" panose="02020603050405020304" pitchFamily="18" charset="0"/>
              </a:rPr>
              <a:t>b</a:t>
            </a:r>
            <a:r>
              <a:rPr lang="en-US" b="0" i="1" baseline="-25000" dirty="0" smtClean="0">
                <a:effectLst/>
                <a:latin typeface="Times New Roman" panose="02020603050405020304" pitchFamily="18" charset="0"/>
                <a:ea typeface="Times New Roman" panose="02020603050405020304" pitchFamily="18" charset="0"/>
              </a:rPr>
              <a:t>1</a:t>
            </a:r>
            <a:r>
              <a:rPr lang="en-US" b="0" baseline="-25000" dirty="0" smtClean="0">
                <a:effectLst/>
                <a:latin typeface="Times New Roman" panose="02020603050405020304" pitchFamily="18" charset="0"/>
                <a:ea typeface="Times New Roman" panose="02020603050405020304" pitchFamily="18" charset="0"/>
              </a:rPr>
              <a:t> </a:t>
            </a:r>
            <a:r>
              <a:rPr lang="en-US" b="0" dirty="0" smtClean="0">
                <a:effectLst/>
                <a:latin typeface="Times New Roman" panose="02020603050405020304" pitchFamily="18" charset="0"/>
                <a:ea typeface="Times New Roman" panose="02020603050405020304" pitchFamily="18" charset="0"/>
              </a:rPr>
              <a:t>]</a:t>
            </a:r>
            <a:endParaRPr lang="en-US" sz="2000" b="1" dirty="0" smtClean="0">
              <a:effectLst/>
              <a:latin typeface="Times New Roman" panose="02020603050405020304" pitchFamily="18" charset="0"/>
              <a:ea typeface="Times New Roman" panose="02020603050405020304" pitchFamily="18" charset="0"/>
            </a:endParaRPr>
          </a:p>
          <a:p>
            <a:pPr algn="just">
              <a:spcAft>
                <a:spcPts val="1200"/>
              </a:spcAft>
            </a:pPr>
            <a:r>
              <a:rPr lang="en-US" b="0" dirty="0" smtClean="0">
                <a:effectLst/>
                <a:latin typeface="Times New Roman" panose="02020603050405020304" pitchFamily="18" charset="0"/>
                <a:ea typeface="Times New Roman" panose="02020603050405020304" pitchFamily="18" charset="0"/>
              </a:rPr>
              <a:t>R2 =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21</a:t>
            </a:r>
            <a:r>
              <a:rPr lang="en-US" b="0" i="1" dirty="0" smtClean="0">
                <a:effectLst/>
                <a:latin typeface="Times New Roman" panose="02020603050405020304" pitchFamily="18" charset="0"/>
                <a:ea typeface="Times New Roman" panose="02020603050405020304" pitchFamily="18" charset="0"/>
              </a:rPr>
              <a:t>  a</a:t>
            </a:r>
            <a:r>
              <a:rPr lang="en-US" b="0" i="1" baseline="-25000" dirty="0" smtClean="0">
                <a:effectLst/>
                <a:latin typeface="Times New Roman" panose="02020603050405020304" pitchFamily="18" charset="0"/>
                <a:ea typeface="Times New Roman" panose="02020603050405020304" pitchFamily="18" charset="0"/>
              </a:rPr>
              <a:t>22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23  </a:t>
            </a:r>
            <a:r>
              <a:rPr lang="en-US" b="0" i="1" dirty="0" smtClean="0">
                <a:effectLst/>
                <a:latin typeface="Times New Roman" panose="02020603050405020304" pitchFamily="18" charset="0"/>
                <a:ea typeface="Times New Roman" panose="02020603050405020304" pitchFamily="18" charset="0"/>
              </a:rPr>
              <a:t>b</a:t>
            </a:r>
            <a:r>
              <a:rPr lang="en-US" b="0" i="1" baseline="-25000" dirty="0" smtClean="0">
                <a:effectLst/>
                <a:latin typeface="Times New Roman" panose="02020603050405020304" pitchFamily="18" charset="0"/>
                <a:ea typeface="Times New Roman" panose="02020603050405020304" pitchFamily="18" charset="0"/>
              </a:rPr>
              <a:t>2</a:t>
            </a:r>
            <a:r>
              <a:rPr lang="en-US" b="0" dirty="0" smtClean="0">
                <a:effectLst/>
                <a:latin typeface="Times New Roman" panose="02020603050405020304" pitchFamily="18" charset="0"/>
                <a:ea typeface="Times New Roman" panose="02020603050405020304" pitchFamily="18" charset="0"/>
              </a:rPr>
              <a:t>]</a:t>
            </a:r>
            <a:endParaRPr lang="en-US" sz="2000" b="1" dirty="0" smtClean="0">
              <a:effectLst/>
              <a:latin typeface="Times New Roman" panose="02020603050405020304" pitchFamily="18" charset="0"/>
              <a:ea typeface="Times New Roman" panose="02020603050405020304" pitchFamily="18" charset="0"/>
            </a:endParaRPr>
          </a:p>
          <a:p>
            <a:pPr algn="just">
              <a:spcAft>
                <a:spcPts val="1200"/>
              </a:spcAft>
            </a:pPr>
            <a:r>
              <a:rPr lang="en-US" b="0" dirty="0" smtClean="0">
                <a:effectLst/>
                <a:latin typeface="Times New Roman" panose="02020603050405020304" pitchFamily="18" charset="0"/>
                <a:ea typeface="Times New Roman" panose="02020603050405020304" pitchFamily="18" charset="0"/>
              </a:rPr>
              <a:t>R3 =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31</a:t>
            </a:r>
            <a:r>
              <a:rPr lang="en-US" b="0" i="1" dirty="0" smtClean="0">
                <a:effectLst/>
                <a:latin typeface="Times New Roman" panose="02020603050405020304" pitchFamily="18" charset="0"/>
                <a:ea typeface="Times New Roman" panose="02020603050405020304" pitchFamily="18" charset="0"/>
              </a:rPr>
              <a:t>  a</a:t>
            </a:r>
            <a:r>
              <a:rPr lang="en-US" b="0" i="1" baseline="-25000" dirty="0" smtClean="0">
                <a:effectLst/>
                <a:latin typeface="Times New Roman" panose="02020603050405020304" pitchFamily="18" charset="0"/>
                <a:ea typeface="Times New Roman" panose="02020603050405020304" pitchFamily="18" charset="0"/>
              </a:rPr>
              <a:t>32   </a:t>
            </a:r>
            <a:r>
              <a:rPr lang="en-US" b="0" i="1" dirty="0" smtClean="0">
                <a:effectLst/>
                <a:latin typeface="Times New Roman" panose="02020603050405020304" pitchFamily="18" charset="0"/>
                <a:ea typeface="Times New Roman" panose="02020603050405020304" pitchFamily="18" charset="0"/>
              </a:rPr>
              <a:t>a</a:t>
            </a:r>
            <a:r>
              <a:rPr lang="en-US" b="0" i="1" baseline="-25000" dirty="0" smtClean="0">
                <a:effectLst/>
                <a:latin typeface="Times New Roman" panose="02020603050405020304" pitchFamily="18" charset="0"/>
                <a:ea typeface="Times New Roman" panose="02020603050405020304" pitchFamily="18" charset="0"/>
              </a:rPr>
              <a:t>33  </a:t>
            </a:r>
            <a:r>
              <a:rPr lang="en-US" b="0" i="1" dirty="0" smtClean="0">
                <a:effectLst/>
                <a:latin typeface="Times New Roman" panose="02020603050405020304" pitchFamily="18" charset="0"/>
                <a:ea typeface="Times New Roman" panose="02020603050405020304" pitchFamily="18" charset="0"/>
              </a:rPr>
              <a:t>b</a:t>
            </a:r>
            <a:r>
              <a:rPr lang="en-US" b="0" i="1" baseline="-25000" dirty="0" smtClean="0">
                <a:effectLst/>
                <a:latin typeface="Times New Roman" panose="02020603050405020304" pitchFamily="18" charset="0"/>
                <a:ea typeface="Times New Roman" panose="02020603050405020304" pitchFamily="18" charset="0"/>
              </a:rPr>
              <a:t>3</a:t>
            </a:r>
            <a:r>
              <a:rPr lang="en-US" b="0" dirty="0" smtClean="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531374" y="4967149"/>
            <a:ext cx="4973133" cy="1200329"/>
          </a:xfrm>
          <a:prstGeom prst="rect">
            <a:avLst/>
          </a:prstGeom>
        </p:spPr>
        <p:txBody>
          <a:bodyPr wrap="square">
            <a:spAutoFit/>
          </a:bodyPr>
          <a:lstStyle/>
          <a:p>
            <a:r>
              <a:rPr lang="en-US" dirty="0" smtClean="0">
                <a:effectLst/>
                <a:latin typeface="Times New Roman" panose="02020603050405020304" pitchFamily="18" charset="0"/>
                <a:ea typeface="Times New Roman" panose="02020603050405020304" pitchFamily="18" charset="0"/>
              </a:rPr>
              <a:t>At first, check all the coefficient of the pivoting element and swap if required. Then manipulate the 3 matrices in the following 3 steps so that the right hand side of the equation becomes a Unit matrix.</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671867954"/>
              </p:ext>
            </p:extLst>
          </p:nvPr>
        </p:nvGraphicFramePr>
        <p:xfrm>
          <a:off x="6472017" y="1288785"/>
          <a:ext cx="4214626" cy="1652926"/>
        </p:xfrm>
        <a:graphic>
          <a:graphicData uri="http://schemas.openxmlformats.org/drawingml/2006/table">
            <a:tbl>
              <a:tblPr firstRow="1" firstCol="1" bandRow="1"/>
              <a:tblGrid>
                <a:gridCol w="2107313"/>
                <a:gridCol w="2107313"/>
              </a:tblGrid>
              <a:tr h="713116">
                <a:tc>
                  <a:txBody>
                    <a:bodyPr/>
                    <a:lstStyle/>
                    <a:p>
                      <a:pPr marL="0" marR="0" algn="just">
                        <a:spcBef>
                          <a:spcPts val="0"/>
                        </a:spcBef>
                        <a:spcAft>
                          <a:spcPts val="0"/>
                        </a:spcAft>
                      </a:pPr>
                      <a:r>
                        <a:rPr lang="en-US" sz="1600" b="1" u="sng" dirty="0">
                          <a:effectLst/>
                          <a:latin typeface="Times New Roman" panose="02020603050405020304" pitchFamily="18" charset="0"/>
                          <a:ea typeface="Times New Roman" panose="02020603050405020304" pitchFamily="18" charset="0"/>
                        </a:rPr>
                        <a:t>1st Step</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R2=R2-R1* </a:t>
                      </a:r>
                      <a:r>
                        <a:rPr lang="en-US" sz="1600" b="0" i="1" dirty="0">
                          <a:effectLst/>
                          <a:latin typeface="Times New Roman" panose="02020603050405020304" pitchFamily="18" charset="0"/>
                          <a:ea typeface="Times New Roman" panose="02020603050405020304" pitchFamily="18" charset="0"/>
                        </a:rPr>
                        <a:t>a</a:t>
                      </a:r>
                      <a:r>
                        <a:rPr lang="en-US" sz="1600" b="0" i="1" baseline="-25000" dirty="0">
                          <a:effectLst/>
                          <a:latin typeface="Times New Roman" panose="02020603050405020304" pitchFamily="18" charset="0"/>
                          <a:ea typeface="Times New Roman" panose="02020603050405020304" pitchFamily="18" charset="0"/>
                        </a:rPr>
                        <a:t>21</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11</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R3=R3-R1* </a:t>
                      </a:r>
                      <a:r>
                        <a:rPr lang="en-US" sz="1600" b="0" i="1" dirty="0">
                          <a:effectLst/>
                          <a:latin typeface="Times New Roman" panose="02020603050405020304" pitchFamily="18" charset="0"/>
                          <a:ea typeface="Times New Roman" panose="02020603050405020304" pitchFamily="18" charset="0"/>
                        </a:rPr>
                        <a:t>a</a:t>
                      </a:r>
                      <a:r>
                        <a:rPr lang="en-US" sz="1600" b="0" i="1" baseline="-25000" dirty="0">
                          <a:effectLst/>
                          <a:latin typeface="Times New Roman" panose="02020603050405020304" pitchFamily="18" charset="0"/>
                          <a:ea typeface="Times New Roman" panose="02020603050405020304" pitchFamily="18" charset="0"/>
                        </a:rPr>
                        <a:t>31</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11</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marL="0" marR="0" algn="just">
                        <a:spcBef>
                          <a:spcPts val="0"/>
                        </a:spcBef>
                        <a:spcAft>
                          <a:spcPts val="0"/>
                        </a:spcAft>
                      </a:pPr>
                      <a:r>
                        <a:rPr lang="en-US" sz="1600" b="1" u="sng" dirty="0">
                          <a:effectLst/>
                          <a:latin typeface="Times New Roman" panose="02020603050405020304" pitchFamily="18" charset="0"/>
                          <a:ea typeface="Times New Roman" panose="02020603050405020304" pitchFamily="18" charset="0"/>
                        </a:rPr>
                        <a:t>2</a:t>
                      </a:r>
                      <a:r>
                        <a:rPr lang="en-US" sz="1600" b="1" u="sng" baseline="30000" dirty="0">
                          <a:effectLst/>
                          <a:latin typeface="Times New Roman" panose="02020603050405020304" pitchFamily="18" charset="0"/>
                          <a:ea typeface="Times New Roman" panose="02020603050405020304" pitchFamily="18" charset="0"/>
                        </a:rPr>
                        <a:t>nd</a:t>
                      </a:r>
                      <a:r>
                        <a:rPr lang="en-US" sz="1600" b="1" u="sng" dirty="0">
                          <a:effectLst/>
                          <a:latin typeface="Times New Roman" panose="02020603050405020304" pitchFamily="18" charset="0"/>
                          <a:ea typeface="Times New Roman" panose="02020603050405020304" pitchFamily="18" charset="0"/>
                        </a:rPr>
                        <a:t> Step</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R1=R1-R2*</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12</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22</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R3=R3-R2*</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32</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22</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r>
              <a:tr h="921406">
                <a:tc gridSpan="2">
                  <a:txBody>
                    <a:bodyPr/>
                    <a:lstStyle/>
                    <a:p>
                      <a:pPr marL="0" marR="0" algn="just">
                        <a:lnSpc>
                          <a:spcPct val="115000"/>
                        </a:lnSpc>
                        <a:spcBef>
                          <a:spcPts val="0"/>
                        </a:spcBef>
                        <a:spcAft>
                          <a:spcPts val="0"/>
                        </a:spcAft>
                      </a:pPr>
                      <a:r>
                        <a:rPr lang="en-US" sz="1600" b="1" u="sng" dirty="0">
                          <a:effectLst/>
                          <a:latin typeface="Times New Roman" panose="02020603050405020304" pitchFamily="18" charset="0"/>
                          <a:ea typeface="Times New Roman" panose="02020603050405020304" pitchFamily="18" charset="0"/>
                        </a:rPr>
                        <a:t>3</a:t>
                      </a:r>
                      <a:r>
                        <a:rPr lang="en-US" sz="1600" b="1" u="sng" baseline="30000" dirty="0">
                          <a:effectLst/>
                          <a:latin typeface="Times New Roman" panose="02020603050405020304" pitchFamily="18" charset="0"/>
                          <a:ea typeface="Times New Roman" panose="02020603050405020304" pitchFamily="18" charset="0"/>
                        </a:rPr>
                        <a:t>rd</a:t>
                      </a:r>
                      <a:r>
                        <a:rPr lang="en-US" sz="1600" b="1" u="sng" dirty="0">
                          <a:effectLst/>
                          <a:latin typeface="Times New Roman" panose="02020603050405020304" pitchFamily="18" charset="0"/>
                          <a:ea typeface="Times New Roman" panose="02020603050405020304" pitchFamily="18" charset="0"/>
                        </a:rPr>
                        <a:t> Step</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R1=R1-R3*</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13</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33</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b="0" dirty="0">
                          <a:effectLst/>
                          <a:latin typeface="Times New Roman" panose="02020603050405020304" pitchFamily="18" charset="0"/>
                          <a:ea typeface="Times New Roman" panose="02020603050405020304" pitchFamily="18" charset="0"/>
                        </a:rPr>
                        <a:t>R2=R2-R3 * </a:t>
                      </a:r>
                      <a:r>
                        <a:rPr lang="en-US" sz="1600" b="0" i="1" dirty="0">
                          <a:effectLst/>
                          <a:latin typeface="Times New Roman" panose="02020603050405020304" pitchFamily="18" charset="0"/>
                          <a:ea typeface="Times New Roman" panose="02020603050405020304" pitchFamily="18" charset="0"/>
                        </a:rPr>
                        <a:t>a</a:t>
                      </a:r>
                      <a:r>
                        <a:rPr lang="en-US" sz="1600" b="0" i="1" baseline="-25000" dirty="0">
                          <a:effectLst/>
                          <a:latin typeface="Times New Roman" panose="02020603050405020304" pitchFamily="18" charset="0"/>
                          <a:ea typeface="Times New Roman" panose="02020603050405020304" pitchFamily="18" charset="0"/>
                        </a:rPr>
                        <a:t>23</a:t>
                      </a:r>
                      <a:r>
                        <a:rPr lang="en-US" sz="1600" b="0" i="1" dirty="0">
                          <a:effectLst/>
                          <a:latin typeface="Times New Roman" panose="02020603050405020304" pitchFamily="18" charset="0"/>
                          <a:ea typeface="Times New Roman" panose="02020603050405020304" pitchFamily="18" charset="0"/>
                        </a:rPr>
                        <a:t>/ a</a:t>
                      </a:r>
                      <a:r>
                        <a:rPr lang="en-US" sz="1600" b="0" i="1" baseline="-25000" dirty="0">
                          <a:effectLst/>
                          <a:latin typeface="Times New Roman" panose="02020603050405020304" pitchFamily="18" charset="0"/>
                          <a:ea typeface="Times New Roman" panose="02020603050405020304" pitchFamily="18" charset="0"/>
                        </a:rPr>
                        <a:t>33</a:t>
                      </a:r>
                      <a:r>
                        <a:rPr lang="en-US" sz="1600" b="0" dirty="0">
                          <a:effectLst/>
                          <a:latin typeface="Times New Roman" panose="02020603050405020304" pitchFamily="18" charset="0"/>
                          <a:ea typeface="Times New Roman" panose="02020603050405020304" pitchFamily="18" charset="0"/>
                        </a:rPr>
                        <a:t>;</a:t>
                      </a:r>
                      <a:endParaRPr lang="en-US" sz="1600" b="1"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hMerge="1">
                  <a:txBody>
                    <a:bodyPr/>
                    <a:lstStyle/>
                    <a:p>
                      <a:endParaRPr lang="en-US"/>
                    </a:p>
                  </a:txBody>
                  <a:tcPr/>
                </a:tc>
              </a:tr>
            </a:tbl>
          </a:graphicData>
        </a:graphic>
      </p:graphicFrame>
      <p:sp>
        <p:nvSpPr>
          <p:cNvPr id="22" name="Rectangle 21"/>
          <p:cNvSpPr/>
          <p:nvPr/>
        </p:nvSpPr>
        <p:spPr>
          <a:xfrm>
            <a:off x="6096000" y="2949238"/>
            <a:ext cx="5754986" cy="3662541"/>
          </a:xfrm>
          <a:prstGeom prst="rect">
            <a:avLst/>
          </a:prstGeom>
        </p:spPr>
        <p:txBody>
          <a:bodyPr wrap="square">
            <a:spAutoFit/>
          </a:bodyPr>
          <a:lstStyle/>
          <a:p>
            <a:pPr algn="just"/>
            <a:r>
              <a:rPr lang="en-US" b="0" dirty="0" smtClean="0">
                <a:effectLst/>
                <a:latin typeface="Times New Roman" panose="02020603050405020304" pitchFamily="18" charset="0"/>
                <a:ea typeface="Times New Roman" panose="02020603050405020304" pitchFamily="18" charset="0"/>
              </a:rPr>
              <a:t>So after running the 3 steps, the matrices becomes like following:</a:t>
            </a:r>
            <a:endParaRPr lang="en-US" sz="2000" b="1" dirty="0" smtClean="0">
              <a:effectLst/>
              <a:latin typeface="Times New Roman" panose="02020603050405020304" pitchFamily="18" charset="0"/>
              <a:ea typeface="Times New Roman" panose="02020603050405020304" pitchFamily="18" charset="0"/>
            </a:endParaRPr>
          </a:p>
          <a:p>
            <a:pPr algn="just">
              <a:spcBef>
                <a:spcPts val="1200"/>
              </a:spcBef>
            </a:pPr>
            <a:r>
              <a:rPr lang="en-US" sz="1600" b="0" dirty="0" smtClean="0">
                <a:effectLst/>
                <a:latin typeface="Times New Roman" panose="02020603050405020304" pitchFamily="18" charset="0"/>
                <a:ea typeface="Times New Roman" panose="02020603050405020304" pitchFamily="18" charset="0"/>
              </a:rPr>
              <a:t>R1 = [1   0    0    R1(4)</a:t>
            </a:r>
            <a:r>
              <a:rPr lang="en-US" sz="1600" b="0" baseline="-25000" dirty="0" smtClean="0">
                <a:effectLst/>
                <a:latin typeface="Times New Roman" panose="02020603050405020304" pitchFamily="18" charset="0"/>
                <a:ea typeface="Times New Roman" panose="02020603050405020304" pitchFamily="18" charset="0"/>
              </a:rPr>
              <a:t> </a:t>
            </a:r>
            <a:r>
              <a:rPr lang="en-US" sz="1600" b="0" dirty="0" smtClean="0">
                <a:effectLst/>
                <a:latin typeface="Times New Roman" panose="02020603050405020304" pitchFamily="18" charset="0"/>
                <a:ea typeface="Times New Roman" panose="02020603050405020304" pitchFamily="18" charset="0"/>
              </a:rPr>
              <a:t>];</a:t>
            </a:r>
            <a:endParaRPr lang="en-US" b="1" dirty="0" smtClean="0">
              <a:effectLst/>
              <a:latin typeface="Times New Roman" panose="02020603050405020304" pitchFamily="18" charset="0"/>
              <a:ea typeface="Times New Roman" panose="02020603050405020304" pitchFamily="18" charset="0"/>
            </a:endParaRPr>
          </a:p>
          <a:p>
            <a:pPr algn="just">
              <a:spcBef>
                <a:spcPts val="1200"/>
              </a:spcBef>
            </a:pPr>
            <a:r>
              <a:rPr lang="en-US" sz="1600" b="0" dirty="0" smtClean="0">
                <a:effectLst/>
                <a:latin typeface="Times New Roman" panose="02020603050405020304" pitchFamily="18" charset="0"/>
                <a:ea typeface="Times New Roman" panose="02020603050405020304" pitchFamily="18" charset="0"/>
              </a:rPr>
              <a:t>R2 = [0   1    0    R2(4)];</a:t>
            </a:r>
            <a:endParaRPr lang="en-US" b="1" dirty="0" smtClean="0">
              <a:effectLst/>
              <a:latin typeface="Times New Roman" panose="02020603050405020304" pitchFamily="18" charset="0"/>
              <a:ea typeface="Times New Roman" panose="02020603050405020304" pitchFamily="18" charset="0"/>
            </a:endParaRPr>
          </a:p>
          <a:p>
            <a:pPr algn="just">
              <a:spcBef>
                <a:spcPts val="1200"/>
              </a:spcBef>
            </a:pPr>
            <a:r>
              <a:rPr lang="en-US" sz="1600" b="0" dirty="0" smtClean="0">
                <a:effectLst/>
                <a:latin typeface="Times New Roman" panose="02020603050405020304" pitchFamily="18" charset="0"/>
                <a:ea typeface="Times New Roman" panose="02020603050405020304" pitchFamily="18" charset="0"/>
              </a:rPr>
              <a:t>R3 = [0   0    1   R3(4)];</a:t>
            </a:r>
            <a:endParaRPr lang="en-US" b="1" dirty="0" smtClean="0">
              <a:effectLst/>
              <a:latin typeface="Times New Roman" panose="02020603050405020304" pitchFamily="18" charset="0"/>
              <a:ea typeface="Times New Roman" panose="02020603050405020304" pitchFamily="18" charset="0"/>
            </a:endParaRPr>
          </a:p>
          <a:p>
            <a:pPr algn="just"/>
            <a:r>
              <a:rPr lang="en-US" sz="1600" b="0" dirty="0" smtClean="0">
                <a:effectLst/>
                <a:latin typeface="Times New Roman" panose="02020603050405020304" pitchFamily="18" charset="0"/>
                <a:ea typeface="Times New Roman" panose="02020603050405020304" pitchFamily="18" charset="0"/>
              </a:rPr>
              <a:t> </a:t>
            </a:r>
            <a:endParaRPr lang="en-US" b="1" dirty="0" smtClean="0">
              <a:effectLst/>
              <a:latin typeface="Times New Roman" panose="02020603050405020304" pitchFamily="18" charset="0"/>
              <a:ea typeface="Times New Roman" panose="02020603050405020304" pitchFamily="18" charset="0"/>
            </a:endParaRPr>
          </a:p>
          <a:p>
            <a:pPr algn="just"/>
            <a:r>
              <a:rPr lang="en-US" sz="1600" b="0" dirty="0" smtClean="0">
                <a:effectLst/>
                <a:latin typeface="Times New Roman" panose="02020603050405020304" pitchFamily="18" charset="0"/>
                <a:ea typeface="Times New Roman" panose="02020603050405020304" pitchFamily="18" charset="0"/>
              </a:rPr>
              <a:t>So, the roots are</a:t>
            </a:r>
            <a:endParaRPr lang="en-US" b="1" dirty="0" smtClean="0">
              <a:effectLst/>
              <a:latin typeface="Times New Roman" panose="02020603050405020304" pitchFamily="18" charset="0"/>
              <a:ea typeface="Times New Roman" panose="02020603050405020304" pitchFamily="18" charset="0"/>
            </a:endParaRPr>
          </a:p>
          <a:p>
            <a:pPr algn="just"/>
            <a:r>
              <a:rPr lang="en-US" sz="1600" b="0" dirty="0" smtClean="0">
                <a:effectLst/>
                <a:latin typeface="Times New Roman" panose="02020603050405020304" pitchFamily="18" charset="0"/>
                <a:ea typeface="Times New Roman" panose="02020603050405020304" pitchFamily="18" charset="0"/>
              </a:rPr>
              <a:t> </a:t>
            </a:r>
            <a:endParaRPr lang="en-US" b="1" dirty="0" smtClean="0">
              <a:effectLst/>
              <a:latin typeface="Times New Roman" panose="02020603050405020304" pitchFamily="18" charset="0"/>
              <a:ea typeface="Times New Roman" panose="02020603050405020304" pitchFamily="18" charset="0"/>
            </a:endParaRPr>
          </a:p>
          <a:p>
            <a:pPr algn="just">
              <a:spcAft>
                <a:spcPts val="1200"/>
              </a:spcAft>
            </a:pPr>
            <a:r>
              <a:rPr lang="en-US" sz="1600" b="0" i="1" dirty="0" smtClean="0">
                <a:effectLst/>
                <a:latin typeface="Times New Roman" panose="02020603050405020304" pitchFamily="18" charset="0"/>
                <a:ea typeface="Times New Roman" panose="02020603050405020304" pitchFamily="18" charset="0"/>
              </a:rPr>
              <a:t>x</a:t>
            </a:r>
            <a:r>
              <a:rPr lang="en-US" sz="1600" b="0" i="1" baseline="-25000" dirty="0" smtClean="0">
                <a:effectLst/>
                <a:latin typeface="Times New Roman" panose="02020603050405020304" pitchFamily="18" charset="0"/>
                <a:ea typeface="Times New Roman" panose="02020603050405020304" pitchFamily="18" charset="0"/>
              </a:rPr>
              <a:t>1</a:t>
            </a:r>
            <a:r>
              <a:rPr lang="en-US" sz="1600" b="0" dirty="0" smtClean="0">
                <a:effectLst/>
                <a:latin typeface="Times New Roman" panose="02020603050405020304" pitchFamily="18" charset="0"/>
                <a:ea typeface="Times New Roman" panose="02020603050405020304" pitchFamily="18" charset="0"/>
              </a:rPr>
              <a:t>= R1(4)</a:t>
            </a:r>
            <a:endParaRPr lang="en-US" b="1" dirty="0" smtClean="0">
              <a:effectLst/>
              <a:latin typeface="Times New Roman" panose="02020603050405020304" pitchFamily="18" charset="0"/>
              <a:ea typeface="Times New Roman" panose="02020603050405020304" pitchFamily="18" charset="0"/>
            </a:endParaRPr>
          </a:p>
          <a:p>
            <a:pPr algn="just">
              <a:spcAft>
                <a:spcPts val="1200"/>
              </a:spcAft>
            </a:pPr>
            <a:r>
              <a:rPr lang="en-US" sz="1600" b="0" i="1" dirty="0" smtClean="0">
                <a:effectLst/>
                <a:latin typeface="Times New Roman" panose="02020603050405020304" pitchFamily="18" charset="0"/>
                <a:ea typeface="Times New Roman" panose="02020603050405020304" pitchFamily="18" charset="0"/>
              </a:rPr>
              <a:t>x</a:t>
            </a:r>
            <a:r>
              <a:rPr lang="en-US" sz="1600" b="0" i="1" baseline="-25000" dirty="0" smtClean="0">
                <a:effectLst/>
                <a:latin typeface="Times New Roman" panose="02020603050405020304" pitchFamily="18" charset="0"/>
                <a:ea typeface="Times New Roman" panose="02020603050405020304" pitchFamily="18" charset="0"/>
              </a:rPr>
              <a:t>2</a:t>
            </a:r>
            <a:r>
              <a:rPr lang="en-US" sz="1600" b="0" dirty="0" smtClean="0">
                <a:effectLst/>
                <a:latin typeface="Times New Roman" panose="02020603050405020304" pitchFamily="18" charset="0"/>
                <a:ea typeface="Times New Roman" panose="02020603050405020304" pitchFamily="18" charset="0"/>
              </a:rPr>
              <a:t>= R2(4)</a:t>
            </a:r>
            <a:endParaRPr lang="en-US" b="1" dirty="0" smtClean="0">
              <a:effectLst/>
              <a:latin typeface="Times New Roman" panose="02020603050405020304" pitchFamily="18" charset="0"/>
              <a:ea typeface="Times New Roman" panose="02020603050405020304" pitchFamily="18" charset="0"/>
            </a:endParaRPr>
          </a:p>
          <a:p>
            <a:pPr algn="just">
              <a:spcAft>
                <a:spcPts val="1200"/>
              </a:spcAft>
            </a:pPr>
            <a:r>
              <a:rPr lang="en-US" sz="1600" b="0" i="1" dirty="0" smtClean="0">
                <a:effectLst/>
                <a:latin typeface="Times New Roman" panose="02020603050405020304" pitchFamily="18" charset="0"/>
                <a:ea typeface="Times New Roman" panose="02020603050405020304" pitchFamily="18" charset="0"/>
              </a:rPr>
              <a:t>x</a:t>
            </a:r>
            <a:r>
              <a:rPr lang="en-US" sz="1600" b="0" i="1" baseline="-25000" dirty="0" smtClean="0">
                <a:effectLst/>
                <a:latin typeface="Times New Roman" panose="02020603050405020304" pitchFamily="18" charset="0"/>
                <a:ea typeface="Times New Roman" panose="02020603050405020304" pitchFamily="18" charset="0"/>
              </a:rPr>
              <a:t>3</a:t>
            </a:r>
            <a:r>
              <a:rPr lang="en-US" sz="1600" b="0" dirty="0" smtClean="0">
                <a:effectLst/>
                <a:latin typeface="Times New Roman" panose="02020603050405020304" pitchFamily="18" charset="0"/>
                <a:ea typeface="Times New Roman" panose="02020603050405020304" pitchFamily="18" charset="0"/>
              </a:rPr>
              <a:t>= R3(4)</a:t>
            </a:r>
            <a:endParaRPr lang="en-US"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408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1"/>
            <a:ext cx="10778151" cy="5863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Gauss-Jordan Elimination Method: Example</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18</a:t>
            </a:fld>
            <a:endParaRPr lang="en-US"/>
          </a:p>
        </p:txBody>
      </p:sp>
      <p:pic>
        <p:nvPicPr>
          <p:cNvPr id="3" name="Picture 2"/>
          <p:cNvPicPr>
            <a:picLocks noChangeAspect="1"/>
          </p:cNvPicPr>
          <p:nvPr/>
        </p:nvPicPr>
        <p:blipFill>
          <a:blip r:embed="rId3"/>
          <a:stretch>
            <a:fillRect/>
          </a:stretch>
        </p:blipFill>
        <p:spPr>
          <a:xfrm>
            <a:off x="3247600" y="1901229"/>
            <a:ext cx="4864417" cy="1606283"/>
          </a:xfrm>
          <a:prstGeom prst="rect">
            <a:avLst/>
          </a:prstGeom>
        </p:spPr>
      </p:pic>
      <p:pic>
        <p:nvPicPr>
          <p:cNvPr id="4" name="Picture 3"/>
          <p:cNvPicPr>
            <a:picLocks noChangeAspect="1"/>
          </p:cNvPicPr>
          <p:nvPr/>
        </p:nvPicPr>
        <p:blipFill>
          <a:blip r:embed="rId4"/>
          <a:stretch>
            <a:fillRect/>
          </a:stretch>
        </p:blipFill>
        <p:spPr>
          <a:xfrm>
            <a:off x="1733773" y="3786033"/>
            <a:ext cx="8225000" cy="2262500"/>
          </a:xfrm>
          <a:prstGeom prst="rect">
            <a:avLst/>
          </a:prstGeom>
        </p:spPr>
      </p:pic>
    </p:spTree>
    <p:extLst>
      <p:ext uri="{BB962C8B-B14F-4D97-AF65-F5344CB8AC3E}">
        <p14:creationId xmlns:p14="http://schemas.microsoft.com/office/powerpoint/2010/main" val="3630912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8486E1-BF84-432C-89A1-0B6A31C85527}" type="slidenum">
              <a:rPr lang="en-US" smtClean="0"/>
              <a:t>19</a:t>
            </a:fld>
            <a:endParaRPr lang="en-US"/>
          </a:p>
        </p:txBody>
      </p:sp>
      <p:pic>
        <p:nvPicPr>
          <p:cNvPr id="5" name="Picture 4"/>
          <p:cNvPicPr>
            <a:picLocks noChangeAspect="1"/>
          </p:cNvPicPr>
          <p:nvPr/>
        </p:nvPicPr>
        <p:blipFill>
          <a:blip r:embed="rId3"/>
          <a:stretch>
            <a:fillRect/>
          </a:stretch>
        </p:blipFill>
        <p:spPr>
          <a:xfrm>
            <a:off x="3759593" y="151222"/>
            <a:ext cx="3338324" cy="2161286"/>
          </a:xfrm>
          <a:prstGeom prst="rect">
            <a:avLst/>
          </a:prstGeom>
        </p:spPr>
      </p:pic>
      <p:pic>
        <p:nvPicPr>
          <p:cNvPr id="9" name="Picture 8"/>
          <p:cNvPicPr>
            <a:picLocks noChangeAspect="1"/>
          </p:cNvPicPr>
          <p:nvPr/>
        </p:nvPicPr>
        <p:blipFill>
          <a:blip r:embed="rId4"/>
          <a:stretch>
            <a:fillRect/>
          </a:stretch>
        </p:blipFill>
        <p:spPr>
          <a:xfrm>
            <a:off x="213181" y="2406053"/>
            <a:ext cx="5591175" cy="2190750"/>
          </a:xfrm>
          <a:prstGeom prst="rect">
            <a:avLst/>
          </a:prstGeom>
        </p:spPr>
      </p:pic>
      <p:pic>
        <p:nvPicPr>
          <p:cNvPr id="10" name="Picture 9"/>
          <p:cNvPicPr>
            <a:picLocks noChangeAspect="1"/>
          </p:cNvPicPr>
          <p:nvPr/>
        </p:nvPicPr>
        <p:blipFill>
          <a:blip r:embed="rId5"/>
          <a:stretch>
            <a:fillRect/>
          </a:stretch>
        </p:blipFill>
        <p:spPr>
          <a:xfrm>
            <a:off x="6338981" y="2648940"/>
            <a:ext cx="5362575" cy="1704975"/>
          </a:xfrm>
          <a:prstGeom prst="rect">
            <a:avLst/>
          </a:prstGeom>
        </p:spPr>
      </p:pic>
      <p:pic>
        <p:nvPicPr>
          <p:cNvPr id="11" name="Picture 10"/>
          <p:cNvPicPr>
            <a:picLocks noChangeAspect="1"/>
          </p:cNvPicPr>
          <p:nvPr/>
        </p:nvPicPr>
        <p:blipFill>
          <a:blip r:embed="rId6"/>
          <a:stretch>
            <a:fillRect/>
          </a:stretch>
        </p:blipFill>
        <p:spPr>
          <a:xfrm>
            <a:off x="4513859" y="4690347"/>
            <a:ext cx="3019425" cy="1905000"/>
          </a:xfrm>
          <a:prstGeom prst="rect">
            <a:avLst/>
          </a:prstGeom>
        </p:spPr>
      </p:pic>
    </p:spTree>
    <p:extLst>
      <p:ext uri="{BB962C8B-B14F-4D97-AF65-F5344CB8AC3E}">
        <p14:creationId xmlns:p14="http://schemas.microsoft.com/office/powerpoint/2010/main" val="4119351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9" y="1314889"/>
            <a:ext cx="9990500" cy="4180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300000"/>
              </a:lnSpc>
            </a:pPr>
            <a:r>
              <a:rPr lang="en-US" sz="2400" dirty="0">
                <a:latin typeface="Tahoma" panose="020B0604030504040204" pitchFamily="34" charset="0"/>
                <a:ea typeface="Tahoma" panose="020B0604030504040204" pitchFamily="34" charset="0"/>
                <a:cs typeface="Tahoma" panose="020B0604030504040204" pitchFamily="34" charset="0"/>
              </a:rPr>
              <a:t>Solution of simultaneous linear equations:</a:t>
            </a:r>
          </a:p>
          <a:p>
            <a:pPr marL="342900" indent="-342900">
              <a:lnSpc>
                <a:spcPct val="300000"/>
              </a:lnSpc>
              <a:buFont typeface="Wingdings" panose="05000000000000000000" pitchFamily="2" charset="2"/>
              <a:buChar char="ü"/>
            </a:pPr>
            <a:r>
              <a:rPr lang="en-US" sz="2400" dirty="0" smtClean="0">
                <a:latin typeface="Tahoma" panose="020B0604030504040204" pitchFamily="34" charset="0"/>
                <a:ea typeface="Tahoma" panose="020B0604030504040204" pitchFamily="34" charset="0"/>
                <a:cs typeface="Tahoma" panose="020B0604030504040204" pitchFamily="34" charset="0"/>
              </a:rPr>
              <a:t>Naïve </a:t>
            </a:r>
            <a:r>
              <a:rPr lang="en-US" sz="2400" dirty="0">
                <a:latin typeface="Tahoma" panose="020B0604030504040204" pitchFamily="34" charset="0"/>
                <a:ea typeface="Tahoma" panose="020B0604030504040204" pitchFamily="34" charset="0"/>
                <a:cs typeface="Tahoma" panose="020B0604030504040204" pitchFamily="34" charset="0"/>
              </a:rPr>
              <a:t>Gauss </a:t>
            </a:r>
            <a:r>
              <a:rPr lang="en-US" sz="2400" dirty="0" smtClean="0">
                <a:latin typeface="Tahoma" panose="020B0604030504040204" pitchFamily="34" charset="0"/>
                <a:ea typeface="Tahoma" panose="020B0604030504040204" pitchFamily="34" charset="0"/>
                <a:cs typeface="Tahoma" panose="020B0604030504040204" pitchFamily="34" charset="0"/>
              </a:rPr>
              <a:t>Elimination Method</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300000"/>
              </a:lnSpc>
              <a:buFont typeface="Wingdings" panose="05000000000000000000" pitchFamily="2" charset="2"/>
              <a:buChar char="ü"/>
            </a:pPr>
            <a:r>
              <a:rPr lang="en-US" sz="2400" dirty="0" smtClean="0">
                <a:latin typeface="Tahoma" panose="020B0604030504040204" pitchFamily="34" charset="0"/>
                <a:ea typeface="Tahoma" panose="020B0604030504040204" pitchFamily="34" charset="0"/>
                <a:cs typeface="Tahoma" panose="020B0604030504040204" pitchFamily="34" charset="0"/>
              </a:rPr>
              <a:t>Gauss-Jordan </a:t>
            </a:r>
            <a:r>
              <a:rPr lang="en-US" sz="2400" dirty="0">
                <a:latin typeface="Tahoma" panose="020B0604030504040204" pitchFamily="34" charset="0"/>
                <a:ea typeface="Tahoma" panose="020B0604030504040204" pitchFamily="34" charset="0"/>
                <a:cs typeface="Tahoma" panose="020B0604030504040204" pitchFamily="34" charset="0"/>
              </a:rPr>
              <a:t>Elimination </a:t>
            </a:r>
            <a:r>
              <a:rPr lang="en-US" sz="2400" dirty="0" smtClean="0">
                <a:latin typeface="Tahoma" panose="020B0604030504040204" pitchFamily="34" charset="0"/>
                <a:ea typeface="Tahoma" panose="020B0604030504040204" pitchFamily="34" charset="0"/>
                <a:cs typeface="Tahoma" panose="020B0604030504040204" pitchFamily="34" charset="0"/>
              </a:rPr>
              <a:t>Method</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OUTLINE</a:t>
            </a:r>
          </a:p>
        </p:txBody>
      </p:sp>
      <p:sp>
        <p:nvSpPr>
          <p:cNvPr id="7" name="Slide Number Placeholder 6"/>
          <p:cNvSpPr>
            <a:spLocks noGrp="1"/>
          </p:cNvSpPr>
          <p:nvPr>
            <p:ph type="sldNum" sz="quarter" idx="12"/>
          </p:nvPr>
        </p:nvSpPr>
        <p:spPr/>
        <p:txBody>
          <a:bodyPr/>
          <a:lstStyle/>
          <a:p>
            <a:fld id="{CB8486E1-BF84-432C-89A1-0B6A31C85527}" type="slidenum">
              <a:rPr lang="en-US" smtClean="0"/>
              <a:t>2</a:t>
            </a:fld>
            <a:endParaRPr lang="en-US"/>
          </a:p>
        </p:txBody>
      </p:sp>
    </p:spTree>
    <p:extLst>
      <p:ext uri="{BB962C8B-B14F-4D97-AF65-F5344CB8AC3E}">
        <p14:creationId xmlns:p14="http://schemas.microsoft.com/office/powerpoint/2010/main" val="1633661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73081" y="182201"/>
            <a:ext cx="2705100" cy="2057400"/>
          </a:xfrm>
          <a:prstGeom prst="rect">
            <a:avLst/>
          </a:prstGeom>
        </p:spPr>
      </p:pic>
      <p:pic>
        <p:nvPicPr>
          <p:cNvPr id="3" name="Picture 2"/>
          <p:cNvPicPr>
            <a:picLocks noChangeAspect="1"/>
          </p:cNvPicPr>
          <p:nvPr/>
        </p:nvPicPr>
        <p:blipFill>
          <a:blip r:embed="rId4"/>
          <a:stretch>
            <a:fillRect/>
          </a:stretch>
        </p:blipFill>
        <p:spPr>
          <a:xfrm>
            <a:off x="410847" y="2448726"/>
            <a:ext cx="5286375" cy="1381125"/>
          </a:xfrm>
          <a:prstGeom prst="rect">
            <a:avLst/>
          </a:prstGeom>
        </p:spPr>
      </p:pic>
      <p:pic>
        <p:nvPicPr>
          <p:cNvPr id="4" name="Picture 3"/>
          <p:cNvPicPr>
            <a:picLocks noChangeAspect="1"/>
          </p:cNvPicPr>
          <p:nvPr/>
        </p:nvPicPr>
        <p:blipFill>
          <a:blip r:embed="rId5"/>
          <a:stretch>
            <a:fillRect/>
          </a:stretch>
        </p:blipFill>
        <p:spPr>
          <a:xfrm>
            <a:off x="5984152" y="2448726"/>
            <a:ext cx="5981700" cy="2009775"/>
          </a:xfrm>
          <a:prstGeom prst="rect">
            <a:avLst/>
          </a:prstGeom>
        </p:spPr>
      </p:pic>
      <p:pic>
        <p:nvPicPr>
          <p:cNvPr id="6" name="Picture 5"/>
          <p:cNvPicPr>
            <a:picLocks noChangeAspect="1"/>
          </p:cNvPicPr>
          <p:nvPr/>
        </p:nvPicPr>
        <p:blipFill>
          <a:blip r:embed="rId6"/>
          <a:stretch>
            <a:fillRect/>
          </a:stretch>
        </p:blipFill>
        <p:spPr>
          <a:xfrm>
            <a:off x="3421173" y="4667626"/>
            <a:ext cx="3402121" cy="1695591"/>
          </a:xfrm>
          <a:prstGeom prst="rect">
            <a:avLst/>
          </a:prstGeom>
        </p:spPr>
      </p:pic>
    </p:spTree>
    <p:extLst>
      <p:ext uri="{BB962C8B-B14F-4D97-AF65-F5344CB8AC3E}">
        <p14:creationId xmlns:p14="http://schemas.microsoft.com/office/powerpoint/2010/main" val="134203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96291" y="125900"/>
            <a:ext cx="2914650" cy="1771650"/>
          </a:xfrm>
          <a:prstGeom prst="rect">
            <a:avLst/>
          </a:prstGeom>
        </p:spPr>
      </p:pic>
      <p:pic>
        <p:nvPicPr>
          <p:cNvPr id="7" name="Picture 6"/>
          <p:cNvPicPr>
            <a:picLocks noChangeAspect="1"/>
          </p:cNvPicPr>
          <p:nvPr/>
        </p:nvPicPr>
        <p:blipFill>
          <a:blip r:embed="rId4"/>
          <a:stretch>
            <a:fillRect/>
          </a:stretch>
        </p:blipFill>
        <p:spPr>
          <a:xfrm>
            <a:off x="219876" y="2071169"/>
            <a:ext cx="5686425" cy="2552700"/>
          </a:xfrm>
          <a:prstGeom prst="rect">
            <a:avLst/>
          </a:prstGeom>
        </p:spPr>
      </p:pic>
      <p:pic>
        <p:nvPicPr>
          <p:cNvPr id="8" name="Picture 7"/>
          <p:cNvPicPr>
            <a:picLocks noChangeAspect="1"/>
          </p:cNvPicPr>
          <p:nvPr/>
        </p:nvPicPr>
        <p:blipFill>
          <a:blip r:embed="rId5"/>
          <a:stretch>
            <a:fillRect/>
          </a:stretch>
        </p:blipFill>
        <p:spPr>
          <a:xfrm>
            <a:off x="6098498" y="2114173"/>
            <a:ext cx="5934075" cy="2495550"/>
          </a:xfrm>
          <a:prstGeom prst="rect">
            <a:avLst/>
          </a:prstGeom>
        </p:spPr>
      </p:pic>
      <p:pic>
        <p:nvPicPr>
          <p:cNvPr id="9" name="Picture 8"/>
          <p:cNvPicPr>
            <a:picLocks noChangeAspect="1"/>
          </p:cNvPicPr>
          <p:nvPr/>
        </p:nvPicPr>
        <p:blipFill>
          <a:blip r:embed="rId6"/>
          <a:stretch>
            <a:fillRect/>
          </a:stretch>
        </p:blipFill>
        <p:spPr>
          <a:xfrm>
            <a:off x="4291963" y="4797488"/>
            <a:ext cx="3019842" cy="1801120"/>
          </a:xfrm>
          <a:prstGeom prst="rect">
            <a:avLst/>
          </a:prstGeom>
        </p:spPr>
      </p:pic>
    </p:spTree>
    <p:extLst>
      <p:ext uri="{BB962C8B-B14F-4D97-AF65-F5344CB8AC3E}">
        <p14:creationId xmlns:p14="http://schemas.microsoft.com/office/powerpoint/2010/main" val="40558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03020" y="288295"/>
            <a:ext cx="3956947" cy="1667253"/>
          </a:xfrm>
          <a:prstGeom prst="rect">
            <a:avLst/>
          </a:prstGeom>
        </p:spPr>
      </p:pic>
      <p:pic>
        <p:nvPicPr>
          <p:cNvPr id="3" name="Picture 2"/>
          <p:cNvPicPr>
            <a:picLocks noChangeAspect="1"/>
          </p:cNvPicPr>
          <p:nvPr/>
        </p:nvPicPr>
        <p:blipFill>
          <a:blip r:embed="rId4"/>
          <a:stretch>
            <a:fillRect/>
          </a:stretch>
        </p:blipFill>
        <p:spPr>
          <a:xfrm>
            <a:off x="2861180" y="2213808"/>
            <a:ext cx="5840626" cy="1552434"/>
          </a:xfrm>
          <a:prstGeom prst="rect">
            <a:avLst/>
          </a:prstGeom>
        </p:spPr>
      </p:pic>
      <p:pic>
        <p:nvPicPr>
          <p:cNvPr id="4" name="Picture 3"/>
          <p:cNvPicPr>
            <a:picLocks noChangeAspect="1"/>
          </p:cNvPicPr>
          <p:nvPr/>
        </p:nvPicPr>
        <p:blipFill>
          <a:blip r:embed="rId5"/>
          <a:stretch>
            <a:fillRect/>
          </a:stretch>
        </p:blipFill>
        <p:spPr>
          <a:xfrm>
            <a:off x="3141222" y="3943021"/>
            <a:ext cx="5438775" cy="2581275"/>
          </a:xfrm>
          <a:prstGeom prst="rect">
            <a:avLst/>
          </a:prstGeom>
        </p:spPr>
      </p:pic>
    </p:spTree>
    <p:extLst>
      <p:ext uri="{BB962C8B-B14F-4D97-AF65-F5344CB8AC3E}">
        <p14:creationId xmlns:p14="http://schemas.microsoft.com/office/powerpoint/2010/main" val="319396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89"/>
            <a:ext cx="10778151" cy="4180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Difference between Naïve Gauss  and Gauss-Jordan Elimination Method</a:t>
            </a:r>
          </a:p>
          <a:p>
            <a:pPr>
              <a:lnSpc>
                <a:spcPct val="150000"/>
              </a:lnSpc>
            </a:pPr>
            <a:endParaRPr lang="en-US" sz="2000" b="1"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23</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504398982"/>
              </p:ext>
            </p:extLst>
          </p:nvPr>
        </p:nvGraphicFramePr>
        <p:xfrm>
          <a:off x="1515951" y="2285915"/>
          <a:ext cx="8234631" cy="2382520"/>
        </p:xfrm>
        <a:graphic>
          <a:graphicData uri="http://schemas.openxmlformats.org/drawingml/2006/table">
            <a:tbl>
              <a:tblPr firstRow="1" bandRow="1">
                <a:tableStyleId>{5940675A-B579-460E-94D1-54222C63F5DA}</a:tableStyleId>
              </a:tblPr>
              <a:tblGrid>
                <a:gridCol w="4013201"/>
                <a:gridCol w="4221430"/>
              </a:tblGrid>
              <a:tr h="370840">
                <a:tc>
                  <a:txBody>
                    <a:bodyPr/>
                    <a:lstStyle/>
                    <a:p>
                      <a:pPr algn="l"/>
                      <a:r>
                        <a:rPr lang="en-US" b="1" dirty="0" smtClean="0">
                          <a:latin typeface="Tahoma" panose="020B0604030504040204" pitchFamily="34" charset="0"/>
                          <a:ea typeface="Tahoma" panose="020B0604030504040204" pitchFamily="34" charset="0"/>
                          <a:cs typeface="Tahoma" panose="020B0604030504040204" pitchFamily="34" charset="0"/>
                        </a:rPr>
                        <a:t>Naïve Gauss Elimination Method</a:t>
                      </a:r>
                    </a:p>
                  </a:txBody>
                  <a:tcPr/>
                </a:tc>
                <a:tc>
                  <a:txBody>
                    <a:bodyPr/>
                    <a:lstStyle/>
                    <a:p>
                      <a:pPr algn="l"/>
                      <a:r>
                        <a:rPr lang="en-US" b="1" dirty="0" smtClean="0">
                          <a:latin typeface="Tahoma" panose="020B0604030504040204" pitchFamily="34" charset="0"/>
                          <a:ea typeface="Tahoma" panose="020B0604030504040204" pitchFamily="34" charset="0"/>
                          <a:cs typeface="Tahoma" panose="020B0604030504040204" pitchFamily="34" charset="0"/>
                        </a:rPr>
                        <a:t>Gauss-Jordan Elimination Method</a:t>
                      </a:r>
                      <a:endParaRPr lang="en-US" b="1" dirty="0">
                        <a:latin typeface="Tahoma" panose="020B0604030504040204" pitchFamily="34" charset="0"/>
                        <a:ea typeface="Tahoma" panose="020B0604030504040204" pitchFamily="34" charset="0"/>
                        <a:cs typeface="Tahoma" panose="020B0604030504040204" pitchFamily="34" charset="0"/>
                      </a:endParaRPr>
                    </a:p>
                  </a:txBody>
                  <a:tcPr/>
                </a:tc>
              </a:tr>
              <a:tr h="370840">
                <a:tc>
                  <a:txBody>
                    <a:bodyPr/>
                    <a:lstStyle/>
                    <a:p>
                      <a:pPr marL="285750" indent="-285750" algn="l">
                        <a:buFont typeface="Arial" panose="020B0604020202020204" pitchFamily="34" charset="0"/>
                        <a:buChar char="•"/>
                      </a:pPr>
                      <a:r>
                        <a:rPr lang="en-US" dirty="0" smtClean="0"/>
                        <a:t>Row Echelon Form</a:t>
                      </a:r>
                    </a:p>
                    <a:p>
                      <a:pPr marL="0" indent="0" algn="l">
                        <a:buFont typeface="Arial" panose="020B0604020202020204" pitchFamily="34" charset="0"/>
                        <a:buNone/>
                      </a:pPr>
                      <a:endParaRPr lang="en-US" dirty="0" smtClean="0"/>
                    </a:p>
                    <a:p>
                      <a:pPr marL="0" indent="0" algn="l">
                        <a:buFont typeface="Arial" panose="020B0604020202020204" pitchFamily="34" charset="0"/>
                        <a:buNone/>
                      </a:pPr>
                      <a:endParaRPr lang="en-US" dirty="0" smtClean="0"/>
                    </a:p>
                    <a:p>
                      <a:pPr marL="0" indent="0" algn="l">
                        <a:buFont typeface="Arial" panose="020B0604020202020204" pitchFamily="34" charset="0"/>
                        <a:buNone/>
                      </a:pPr>
                      <a:endParaRPr lang="en-US" dirty="0" smtClean="0"/>
                    </a:p>
                    <a:p>
                      <a:pPr marL="0" indent="0" algn="l">
                        <a:buFont typeface="Arial" panose="020B0604020202020204" pitchFamily="34" charset="0"/>
                        <a:buNone/>
                      </a:pPr>
                      <a:endParaRPr lang="en-US" dirty="0" smtClean="0"/>
                    </a:p>
                    <a:p>
                      <a:pPr marL="0" indent="0" algn="l">
                        <a:buFont typeface="Arial" panose="020B0604020202020204" pitchFamily="34" charset="0"/>
                        <a:buNone/>
                      </a:pPr>
                      <a:endParaRPr lang="en-US" dirty="0" smtClean="0"/>
                    </a:p>
                    <a:p>
                      <a:pPr marL="0" indent="0" algn="l">
                        <a:buFont typeface="Arial" panose="020B0604020202020204" pitchFamily="34" charset="0"/>
                        <a:buNone/>
                      </a:pPr>
                      <a:endParaRPr lang="en-US" dirty="0"/>
                    </a:p>
                  </a:txBody>
                  <a:tcPr/>
                </a:tc>
                <a:tc>
                  <a:txBody>
                    <a:bodyPr/>
                    <a:lstStyle/>
                    <a:p>
                      <a:pPr marL="285750" indent="-285750" algn="l">
                        <a:buFont typeface="Arial" panose="020B0604020202020204" pitchFamily="34" charset="0"/>
                        <a:buChar char="•"/>
                      </a:pPr>
                      <a:r>
                        <a:rPr lang="en-US" dirty="0" smtClean="0"/>
                        <a:t>Reduced Row Echelon Form</a:t>
                      </a:r>
                      <a:endParaRPr lang="en-US" dirty="0"/>
                    </a:p>
                  </a:txBody>
                  <a:tcPr/>
                </a:tc>
              </a:tr>
            </a:tbl>
          </a:graphicData>
        </a:graphic>
      </p:graphicFrame>
      <p:pic>
        <p:nvPicPr>
          <p:cNvPr id="4" name="Picture 3"/>
          <p:cNvPicPr>
            <a:picLocks noChangeAspect="1"/>
          </p:cNvPicPr>
          <p:nvPr/>
        </p:nvPicPr>
        <p:blipFill>
          <a:blip r:embed="rId3"/>
          <a:stretch>
            <a:fillRect/>
          </a:stretch>
        </p:blipFill>
        <p:spPr>
          <a:xfrm>
            <a:off x="1558374" y="3278422"/>
            <a:ext cx="3914775" cy="1114425"/>
          </a:xfrm>
          <a:prstGeom prst="rect">
            <a:avLst/>
          </a:prstGeom>
        </p:spPr>
      </p:pic>
      <p:pic>
        <p:nvPicPr>
          <p:cNvPr id="5" name="Picture 4"/>
          <p:cNvPicPr>
            <a:picLocks noChangeAspect="1"/>
          </p:cNvPicPr>
          <p:nvPr/>
        </p:nvPicPr>
        <p:blipFill>
          <a:blip r:embed="rId4"/>
          <a:stretch>
            <a:fillRect/>
          </a:stretch>
        </p:blipFill>
        <p:spPr>
          <a:xfrm>
            <a:off x="5701042" y="3278422"/>
            <a:ext cx="3886200" cy="1152525"/>
          </a:xfrm>
          <a:prstGeom prst="rect">
            <a:avLst/>
          </a:prstGeom>
        </p:spPr>
      </p:pic>
    </p:spTree>
    <p:extLst>
      <p:ext uri="{BB962C8B-B14F-4D97-AF65-F5344CB8AC3E}">
        <p14:creationId xmlns:p14="http://schemas.microsoft.com/office/powerpoint/2010/main" val="381932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0910" y="2667830"/>
            <a:ext cx="5114925" cy="769441"/>
          </a:xfrm>
          <a:prstGeom prst="rect">
            <a:avLst/>
          </a:prstGeom>
          <a:noFill/>
        </p:spPr>
        <p:txBody>
          <a:bodyPr wrap="square" rtlCol="0">
            <a:spAutoFit/>
          </a:bodyPr>
          <a:lstStyle/>
          <a:p>
            <a:pPr algn="ctr"/>
            <a:r>
              <a:rPr lang="en-US" sz="4400" b="1" dirty="0" smtClean="0">
                <a:latin typeface="Tahoma" panose="020B0604030504040204" pitchFamily="34" charset="0"/>
                <a:ea typeface="Tahoma" panose="020B0604030504040204" pitchFamily="34" charset="0"/>
                <a:cs typeface="Tahoma" panose="020B0604030504040204" pitchFamily="34" charset="0"/>
              </a:rPr>
              <a:t>THANK YOU</a:t>
            </a:r>
            <a:endParaRPr lang="en-US" sz="4400" b="1"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CB8486E1-BF84-432C-89A1-0B6A31C85527}" type="slidenum">
              <a:rPr lang="en-US" smtClean="0"/>
              <a:t>24</a:t>
            </a:fld>
            <a:endParaRPr lang="en-US"/>
          </a:p>
        </p:txBody>
      </p:sp>
    </p:spTree>
    <p:extLst>
      <p:ext uri="{BB962C8B-B14F-4D97-AF65-F5344CB8AC3E}">
        <p14:creationId xmlns:p14="http://schemas.microsoft.com/office/powerpoint/2010/main" val="3401382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89"/>
            <a:ext cx="10778151" cy="4180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Linear Equation</a:t>
            </a:r>
          </a:p>
          <a:p>
            <a:pPr>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A</a:t>
            </a:r>
            <a:r>
              <a:rPr lang="en-US" sz="1800" dirty="0" smtClean="0">
                <a:latin typeface="Tahoma" panose="020B0604030504040204" pitchFamily="34" charset="0"/>
                <a:ea typeface="Tahoma" panose="020B0604030504040204" pitchFamily="34" charset="0"/>
                <a:cs typeface="Tahoma" panose="020B0604030504040204" pitchFamily="34" charset="0"/>
              </a:rPr>
              <a:t>n algebraic equation in which each term has an exponent of one and the graphing of the equation results in a straight line.</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A standard form of linear equations in two variables:</a:t>
            </a:r>
          </a:p>
          <a:p>
            <a:pPr algn="ct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	ax + by + c = 0; where a, b, c are constant and at least one of a and b is non-zero.</a:t>
            </a:r>
          </a:p>
          <a:p>
            <a:pPr algn="ctr">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Simultaneous </a:t>
            </a:r>
            <a:r>
              <a:rPr lang="en-US" sz="2000" b="1" dirty="0">
                <a:latin typeface="Tahoma" panose="020B0604030504040204" pitchFamily="34" charset="0"/>
                <a:ea typeface="Tahoma" panose="020B0604030504040204" pitchFamily="34" charset="0"/>
                <a:cs typeface="Tahoma" panose="020B0604030504040204" pitchFamily="34" charset="0"/>
              </a:rPr>
              <a:t>L</a:t>
            </a:r>
            <a:r>
              <a:rPr lang="en-US" sz="2000" b="1" dirty="0" smtClean="0">
                <a:latin typeface="Tahoma" panose="020B0604030504040204" pitchFamily="34" charset="0"/>
                <a:ea typeface="Tahoma" panose="020B0604030504040204" pitchFamily="34" charset="0"/>
                <a:cs typeface="Tahoma" panose="020B0604030504040204" pitchFamily="34" charset="0"/>
              </a:rPr>
              <a:t>inear </a:t>
            </a:r>
            <a:r>
              <a:rPr lang="en-US" sz="2000" b="1" dirty="0">
                <a:latin typeface="Tahoma" panose="020B0604030504040204" pitchFamily="34" charset="0"/>
                <a:ea typeface="Tahoma" panose="020B0604030504040204" pitchFamily="34" charset="0"/>
                <a:cs typeface="Tahoma" panose="020B0604030504040204" pitchFamily="34" charset="0"/>
              </a:rPr>
              <a:t>E</a:t>
            </a:r>
            <a:r>
              <a:rPr lang="en-US" sz="2000" b="1" dirty="0" smtClean="0">
                <a:latin typeface="Tahoma" panose="020B0604030504040204" pitchFamily="34" charset="0"/>
                <a:ea typeface="Tahoma" panose="020B0604030504040204" pitchFamily="34" charset="0"/>
                <a:cs typeface="Tahoma" panose="020B0604030504040204" pitchFamily="34" charset="0"/>
              </a:rPr>
              <a:t>quations</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Two (or more) linear equations in two (or more) variables taken together are called simultaneous linear equations. The solution of system of simultaneous linear equation is the ordered pair (x, y) which satisfies both the linear equations. </a:t>
            </a:r>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3</a:t>
            </a:fld>
            <a:endParaRPr lang="en-US"/>
          </a:p>
        </p:txBody>
      </p:sp>
    </p:spTree>
    <p:extLst>
      <p:ext uri="{BB962C8B-B14F-4D97-AF65-F5344CB8AC3E}">
        <p14:creationId xmlns:p14="http://schemas.microsoft.com/office/powerpoint/2010/main" val="4607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89"/>
            <a:ext cx="10778151" cy="1129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Real Life Example</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Computing traffic flow in a network of streets is a common problem traffic engineers face.</a:t>
            </a:r>
          </a:p>
          <a:p>
            <a:pPr marL="285750" indent="-285750">
              <a:lnSpc>
                <a:spcPct val="150000"/>
              </a:lnSpc>
              <a:buFont typeface="Arial" panose="020B0604020202020204" pitchFamily="34" charset="0"/>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000" b="1"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4</a:t>
            </a:fld>
            <a:endParaRPr lang="en-US"/>
          </a:p>
        </p:txBody>
      </p:sp>
      <p:pic>
        <p:nvPicPr>
          <p:cNvPr id="3" name="Picture 2"/>
          <p:cNvPicPr>
            <a:picLocks noChangeAspect="1"/>
          </p:cNvPicPr>
          <p:nvPr/>
        </p:nvPicPr>
        <p:blipFill>
          <a:blip r:embed="rId3"/>
          <a:stretch>
            <a:fillRect/>
          </a:stretch>
        </p:blipFill>
        <p:spPr>
          <a:xfrm>
            <a:off x="698099" y="2444436"/>
            <a:ext cx="4867799" cy="3698510"/>
          </a:xfrm>
          <a:prstGeom prst="rect">
            <a:avLst/>
          </a:prstGeom>
        </p:spPr>
      </p:pic>
      <p:pic>
        <p:nvPicPr>
          <p:cNvPr id="4" name="Picture 3"/>
          <p:cNvPicPr>
            <a:picLocks noChangeAspect="1"/>
          </p:cNvPicPr>
          <p:nvPr/>
        </p:nvPicPr>
        <p:blipFill>
          <a:blip r:embed="rId4"/>
          <a:stretch>
            <a:fillRect/>
          </a:stretch>
        </p:blipFill>
        <p:spPr>
          <a:xfrm>
            <a:off x="6188866" y="2419980"/>
            <a:ext cx="4497450" cy="3983986"/>
          </a:xfrm>
          <a:prstGeom prst="rect">
            <a:avLst/>
          </a:prstGeom>
        </p:spPr>
      </p:pic>
    </p:spTree>
    <p:extLst>
      <p:ext uri="{BB962C8B-B14F-4D97-AF65-F5344CB8AC3E}">
        <p14:creationId xmlns:p14="http://schemas.microsoft.com/office/powerpoint/2010/main" val="80046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89"/>
            <a:ext cx="10778151" cy="4180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Simultaneous </a:t>
            </a:r>
            <a:r>
              <a:rPr lang="en-US" sz="2000" b="1" dirty="0">
                <a:latin typeface="Tahoma" panose="020B0604030504040204" pitchFamily="34" charset="0"/>
                <a:ea typeface="Tahoma" panose="020B0604030504040204" pitchFamily="34" charset="0"/>
                <a:cs typeface="Tahoma" panose="020B0604030504040204" pitchFamily="34" charset="0"/>
              </a:rPr>
              <a:t>L</a:t>
            </a:r>
            <a:r>
              <a:rPr lang="en-US" sz="2000" b="1" dirty="0" smtClean="0">
                <a:latin typeface="Tahoma" panose="020B0604030504040204" pitchFamily="34" charset="0"/>
                <a:ea typeface="Tahoma" panose="020B0604030504040204" pitchFamily="34" charset="0"/>
                <a:cs typeface="Tahoma" panose="020B0604030504040204" pitchFamily="34" charset="0"/>
              </a:rPr>
              <a:t>inear Equations: Solution Methods</a:t>
            </a:r>
          </a:p>
          <a:p>
            <a:pPr>
              <a:lnSpc>
                <a:spcPct val="150000"/>
              </a:lnSpc>
            </a:pPr>
            <a:endParaRPr lang="en-US" sz="2000" b="1" dirty="0" smtClean="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Ø"/>
            </a:pPr>
            <a:r>
              <a:rPr lang="en-US" sz="1800" u="sng" dirty="0" smtClean="0">
                <a:latin typeface="Tahoma" panose="020B0604030504040204" pitchFamily="34" charset="0"/>
                <a:ea typeface="Tahoma" panose="020B0604030504040204" pitchFamily="34" charset="0"/>
                <a:cs typeface="Tahoma" panose="020B0604030504040204" pitchFamily="34" charset="0"/>
              </a:rPr>
              <a:t>Direct Method:</a:t>
            </a:r>
          </a:p>
          <a:p>
            <a:pPr>
              <a:lnSpc>
                <a:spcPct val="150000"/>
              </a:lnSpc>
            </a:pP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1) Naïve Gauss Elimination Method</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	2) Gauss-Jordan Elimination Method</a:t>
            </a:r>
          </a:p>
          <a:p>
            <a:pPr>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Ø"/>
            </a:pPr>
            <a:r>
              <a:rPr lang="en-US" sz="1800" dirty="0" smtClean="0">
                <a:latin typeface="Tahoma" panose="020B0604030504040204" pitchFamily="34" charset="0"/>
                <a:ea typeface="Tahoma" panose="020B0604030504040204" pitchFamily="34" charset="0"/>
                <a:cs typeface="Tahoma" panose="020B0604030504040204" pitchFamily="34" charset="0"/>
              </a:rPr>
              <a:t>Indirect Method (iterative method):</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	1) Gauss-Seidel Elimination Method</a:t>
            </a:r>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5</a:t>
            </a:fld>
            <a:endParaRPr lang="en-US"/>
          </a:p>
        </p:txBody>
      </p:sp>
    </p:spTree>
    <p:extLst>
      <p:ext uri="{BB962C8B-B14F-4D97-AF65-F5344CB8AC3E}">
        <p14:creationId xmlns:p14="http://schemas.microsoft.com/office/powerpoint/2010/main" val="348058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89"/>
            <a:ext cx="10778151" cy="4180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Difference between Direct and Indirect Method</a:t>
            </a:r>
          </a:p>
          <a:p>
            <a:pPr>
              <a:lnSpc>
                <a:spcPct val="150000"/>
              </a:lnSpc>
            </a:pPr>
            <a:endParaRPr lang="en-US" sz="2000" b="1"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040813874"/>
              </p:ext>
            </p:extLst>
          </p:nvPr>
        </p:nvGraphicFramePr>
        <p:xfrm>
          <a:off x="1515951" y="2285915"/>
          <a:ext cx="8026402" cy="3114040"/>
        </p:xfrm>
        <a:graphic>
          <a:graphicData uri="http://schemas.openxmlformats.org/drawingml/2006/table">
            <a:tbl>
              <a:tblPr firstRow="1" bandRow="1">
                <a:tableStyleId>{5940675A-B579-460E-94D1-54222C63F5DA}</a:tableStyleId>
              </a:tblPr>
              <a:tblGrid>
                <a:gridCol w="4013201"/>
                <a:gridCol w="4013201"/>
              </a:tblGrid>
              <a:tr h="370840">
                <a:tc>
                  <a:txBody>
                    <a:bodyPr/>
                    <a:lstStyle/>
                    <a:p>
                      <a:pPr algn="ctr"/>
                      <a:r>
                        <a:rPr lang="en-US" b="1" dirty="0" smtClean="0">
                          <a:latin typeface="Tahoma" panose="020B0604030504040204" pitchFamily="34" charset="0"/>
                          <a:ea typeface="Tahoma" panose="020B0604030504040204" pitchFamily="34" charset="0"/>
                          <a:cs typeface="Tahoma" panose="020B0604030504040204" pitchFamily="34" charset="0"/>
                        </a:rPr>
                        <a:t>Direct</a:t>
                      </a:r>
                      <a:r>
                        <a:rPr lang="en-US" b="1" baseline="0" dirty="0" smtClean="0">
                          <a:latin typeface="Tahoma" panose="020B0604030504040204" pitchFamily="34" charset="0"/>
                          <a:ea typeface="Tahoma" panose="020B0604030504040204" pitchFamily="34" charset="0"/>
                          <a:cs typeface="Tahoma" panose="020B0604030504040204" pitchFamily="34" charset="0"/>
                        </a:rPr>
                        <a:t> Method</a:t>
                      </a:r>
                      <a:endParaRPr lang="en-US"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b="1" dirty="0" smtClean="0">
                          <a:latin typeface="Tahoma" panose="020B0604030504040204" pitchFamily="34" charset="0"/>
                          <a:ea typeface="Tahoma" panose="020B0604030504040204" pitchFamily="34" charset="0"/>
                          <a:cs typeface="Tahoma" panose="020B0604030504040204" pitchFamily="34" charset="0"/>
                        </a:rPr>
                        <a:t>Indirect Method</a:t>
                      </a:r>
                      <a:endParaRPr lang="en-US" b="1" dirty="0">
                        <a:latin typeface="Tahoma" panose="020B0604030504040204" pitchFamily="34" charset="0"/>
                        <a:ea typeface="Tahoma" panose="020B0604030504040204" pitchFamily="34" charset="0"/>
                        <a:cs typeface="Tahoma" panose="020B0604030504040204" pitchFamily="34" charset="0"/>
                      </a:endParaRPr>
                    </a:p>
                  </a:txBody>
                  <a:tcPr/>
                </a:tc>
              </a:tr>
              <a:tr h="370840">
                <a:tc>
                  <a:txBody>
                    <a:bodyPr/>
                    <a:lstStyle/>
                    <a:p>
                      <a:pPr marL="285750" indent="-285750" algn="l">
                        <a:buFont typeface="Arial" panose="020B0604020202020204" pitchFamily="34" charset="0"/>
                        <a:buChar char="•"/>
                      </a:pPr>
                      <a:r>
                        <a:rPr lang="en-US" dirty="0" smtClean="0"/>
                        <a:t>Amount of computation</a:t>
                      </a:r>
                      <a:r>
                        <a:rPr lang="en-US" baseline="0" dirty="0" smtClean="0"/>
                        <a:t> is fixed.</a:t>
                      </a:r>
                      <a:endParaRPr lang="en-US" dirty="0"/>
                    </a:p>
                  </a:txBody>
                  <a:tcPr/>
                </a:tc>
                <a:tc>
                  <a:txBody>
                    <a:bodyPr/>
                    <a:lstStyle/>
                    <a:p>
                      <a:pPr marL="285750" indent="-285750" algn="l">
                        <a:buFont typeface="Arial" panose="020B0604020202020204" pitchFamily="34" charset="0"/>
                        <a:buChar char="•"/>
                      </a:pPr>
                      <a:r>
                        <a:rPr lang="en-US" dirty="0" smtClean="0"/>
                        <a:t>Computation</a:t>
                      </a:r>
                      <a:r>
                        <a:rPr lang="en-US" baseline="0" dirty="0" smtClean="0"/>
                        <a:t> is repeated until required accuracy is obtained.</a:t>
                      </a:r>
                    </a:p>
                    <a:p>
                      <a:pPr marL="285750" indent="-285750" algn="l">
                        <a:buFont typeface="Arial" panose="020B0604020202020204" pitchFamily="34" charset="0"/>
                        <a:buChar char="•"/>
                      </a:pPr>
                      <a:endParaRPr lang="en-US" dirty="0"/>
                    </a:p>
                  </a:txBody>
                  <a:tcPr/>
                </a:tc>
              </a:tr>
              <a:tr h="370840">
                <a:tc>
                  <a:txBody>
                    <a:bodyPr/>
                    <a:lstStyle/>
                    <a:p>
                      <a:pPr marL="285750" indent="-285750" algn="l">
                        <a:buFont typeface="Arial" panose="020B0604020202020204" pitchFamily="34" charset="0"/>
                        <a:buChar char="•"/>
                      </a:pPr>
                      <a:r>
                        <a:rPr lang="en-US" dirty="0" smtClean="0"/>
                        <a:t>Advantageous</a:t>
                      </a:r>
                      <a:r>
                        <a:rPr lang="en-US" baseline="0" dirty="0" smtClean="0"/>
                        <a:t> for small systems.</a:t>
                      </a:r>
                      <a:endParaRPr lang="en-US" dirty="0"/>
                    </a:p>
                  </a:txBody>
                  <a:tcPr/>
                </a:tc>
                <a:tc>
                  <a:txBody>
                    <a:bodyPr/>
                    <a:lstStyle/>
                    <a:p>
                      <a:pPr marL="285750" indent="-285750" algn="l">
                        <a:buFont typeface="Arial" panose="020B0604020202020204" pitchFamily="34" charset="0"/>
                        <a:buChar char="•"/>
                      </a:pPr>
                      <a:r>
                        <a:rPr lang="en-US" dirty="0" smtClean="0"/>
                        <a:t>Advantageous for large systems.</a:t>
                      </a:r>
                    </a:p>
                    <a:p>
                      <a:pPr marL="285750" indent="-285750" algn="l">
                        <a:buFont typeface="Arial" panose="020B0604020202020204" pitchFamily="34" charset="0"/>
                        <a:buChar char="•"/>
                      </a:pPr>
                      <a:endParaRPr lang="en-US" dirty="0"/>
                    </a:p>
                  </a:txBody>
                  <a:tcPr/>
                </a:tc>
              </a:tr>
              <a:tr h="370840">
                <a:tc>
                  <a:txBody>
                    <a:bodyPr/>
                    <a:lstStyle/>
                    <a:p>
                      <a:pPr marL="285750" indent="-285750" algn="l">
                        <a:buFont typeface="Arial" panose="020B0604020202020204" pitchFamily="34" charset="0"/>
                        <a:buChar char="•"/>
                      </a:pPr>
                      <a:r>
                        <a:rPr lang="en-US" dirty="0" smtClean="0"/>
                        <a:t>Pitfalls: (for large set of equations)</a:t>
                      </a:r>
                    </a:p>
                    <a:p>
                      <a:pPr marL="0" indent="0" algn="l">
                        <a:buFont typeface="Wingdings" panose="05000000000000000000" pitchFamily="2" charset="2"/>
                        <a:buNone/>
                      </a:pPr>
                      <a:r>
                        <a:rPr lang="en-US" baseline="0" dirty="0" smtClean="0"/>
                        <a:t>      1) division by zero</a:t>
                      </a:r>
                    </a:p>
                    <a:p>
                      <a:pPr marL="0" indent="0" algn="l">
                        <a:buFont typeface="Wingdings" panose="05000000000000000000" pitchFamily="2" charset="2"/>
                        <a:buNone/>
                      </a:pPr>
                      <a:r>
                        <a:rPr lang="en-US" baseline="0" dirty="0" smtClean="0"/>
                        <a:t>      2) large round of errors</a:t>
                      </a:r>
                      <a:endParaRPr lang="en-US" dirty="0"/>
                    </a:p>
                  </a:txBody>
                  <a:tcPr/>
                </a:tc>
                <a:tc>
                  <a:txBody>
                    <a:bodyPr/>
                    <a:lstStyle/>
                    <a:p>
                      <a:pPr marL="285750" indent="-285750" algn="l">
                        <a:buFont typeface="Arial" panose="020B0604020202020204" pitchFamily="34" charset="0"/>
                        <a:buChar char="•"/>
                      </a:pPr>
                      <a:r>
                        <a:rPr lang="en-US" dirty="0" smtClean="0"/>
                        <a:t>User has control of the round-off error.</a:t>
                      </a:r>
                    </a:p>
                    <a:p>
                      <a:pPr marL="285750" indent="-285750" algn="l">
                        <a:buFont typeface="Arial" panose="020B0604020202020204" pitchFamily="34" charset="0"/>
                        <a:buChar char="•"/>
                      </a:pPr>
                      <a:endParaRPr lang="en-US" dirty="0" smtClean="0"/>
                    </a:p>
                    <a:p>
                      <a:pPr marL="285750" indent="-285750" algn="l">
                        <a:buFont typeface="Arial" panose="020B0604020202020204" pitchFamily="34" charset="0"/>
                        <a:buChar char="•"/>
                      </a:pPr>
                      <a:endParaRPr lang="en-US" dirty="0"/>
                    </a:p>
                  </a:txBody>
                  <a:tcPr/>
                </a:tc>
              </a:tr>
            </a:tbl>
          </a:graphicData>
        </a:graphic>
      </p:graphicFrame>
    </p:spTree>
    <p:extLst>
      <p:ext uri="{BB962C8B-B14F-4D97-AF65-F5344CB8AC3E}">
        <p14:creationId xmlns:p14="http://schemas.microsoft.com/office/powerpoint/2010/main" val="214588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778151" cy="26595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Naïve Gauss Elimination Method</a:t>
            </a:r>
          </a:p>
          <a:p>
            <a:pPr>
              <a:lnSpc>
                <a:spcPct val="150000"/>
              </a:lnSpc>
            </a:pPr>
            <a:r>
              <a:rPr lang="en-US" sz="1800" dirty="0" smtClean="0">
                <a:latin typeface="Tahoma" panose="020B0604030504040204" pitchFamily="34" charset="0"/>
                <a:ea typeface="Tahoma" panose="020B0604030504040204" pitchFamily="34" charset="0"/>
                <a:cs typeface="Tahoma" panose="020B0604030504040204" pitchFamily="34" charset="0"/>
              </a:rPr>
              <a:t>Naïve Gauss Elimination method consists of two phases:</a:t>
            </a:r>
          </a:p>
          <a:p>
            <a:pPr>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smtClean="0">
                <a:latin typeface="Tahoma" panose="020B0604030504040204" pitchFamily="34" charset="0"/>
                <a:ea typeface="Tahoma" panose="020B0604030504040204" pitchFamily="34" charset="0"/>
                <a:cs typeface="Tahoma" panose="020B0604030504040204" pitchFamily="34" charset="0"/>
              </a:rPr>
              <a:t>Step 01: </a:t>
            </a:r>
            <a:r>
              <a:rPr lang="en-US" sz="1800" u="sng" dirty="0" smtClean="0">
                <a:latin typeface="Tahoma" panose="020B0604030504040204" pitchFamily="34" charset="0"/>
                <a:ea typeface="Tahoma" panose="020B0604030504040204" pitchFamily="34" charset="0"/>
                <a:cs typeface="Tahoma" panose="020B0604030504040204" pitchFamily="34" charset="0"/>
              </a:rPr>
              <a:t>Forward Elimination of Unknown:</a:t>
            </a:r>
            <a:r>
              <a:rPr lang="en-US" sz="1800" dirty="0" smtClean="0">
                <a:latin typeface="Tahoma" panose="020B0604030504040204" pitchFamily="34" charset="0"/>
                <a:ea typeface="Tahoma" panose="020B0604030504040204" pitchFamily="34" charset="0"/>
                <a:cs typeface="Tahoma" panose="020B0604030504040204" pitchFamily="34" charset="0"/>
              </a:rPr>
              <a:t> the unknown is eliminated in each equation starting   	with the first equation. This way, the equations are "reduced" to one equation and one 	unknown in each equation.</a:t>
            </a:r>
          </a:p>
          <a:p>
            <a:pPr algn="just">
              <a:lnSpc>
                <a:spcPct val="150000"/>
              </a:lnSpc>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800" b="1" dirty="0" smtClean="0">
                <a:latin typeface="Tahoma" panose="020B0604030504040204" pitchFamily="34" charset="0"/>
                <a:ea typeface="Tahoma" panose="020B0604030504040204" pitchFamily="34" charset="0"/>
                <a:cs typeface="Tahoma" panose="020B0604030504040204" pitchFamily="34" charset="0"/>
              </a:rPr>
              <a:t>	Step 02: </a:t>
            </a:r>
            <a:r>
              <a:rPr lang="en-US" sz="1800" u="sng" dirty="0" smtClean="0">
                <a:latin typeface="Tahoma" panose="020B0604030504040204" pitchFamily="34" charset="0"/>
                <a:ea typeface="Tahoma" panose="020B0604030504040204" pitchFamily="34" charset="0"/>
                <a:cs typeface="Tahoma" panose="020B0604030504040204" pitchFamily="34" charset="0"/>
              </a:rPr>
              <a:t>Back Substitution:</a:t>
            </a:r>
            <a:r>
              <a:rPr lang="en-US" sz="1800" dirty="0" smtClean="0">
                <a:latin typeface="Tahoma" panose="020B0604030504040204" pitchFamily="34" charset="0"/>
                <a:ea typeface="Tahoma" panose="020B0604030504040204" pitchFamily="34" charset="0"/>
                <a:cs typeface="Tahoma" panose="020B0604030504040204" pitchFamily="34" charset="0"/>
              </a:rPr>
              <a:t> starting from the last equation, each of the unknowns is found.</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7</a:t>
            </a:fld>
            <a:endParaRPr lang="en-US"/>
          </a:p>
        </p:txBody>
      </p:sp>
    </p:spTree>
    <p:extLst>
      <p:ext uri="{BB962C8B-B14F-4D97-AF65-F5344CB8AC3E}">
        <p14:creationId xmlns:p14="http://schemas.microsoft.com/office/powerpoint/2010/main" val="88858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0"/>
            <a:ext cx="10778151" cy="4324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Naïve Gauss Elimination Method</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86795631"/>
              </p:ext>
            </p:extLst>
          </p:nvPr>
        </p:nvGraphicFramePr>
        <p:xfrm>
          <a:off x="763432" y="1989651"/>
          <a:ext cx="4379036" cy="952060"/>
        </p:xfrm>
        <a:graphic>
          <a:graphicData uri="http://schemas.openxmlformats.org/presentationml/2006/ole">
            <mc:AlternateContent xmlns:mc="http://schemas.openxmlformats.org/markup-compatibility/2006">
              <mc:Choice xmlns:v="urn:schemas-microsoft-com:vml" Requires="v">
                <p:oleObj spid="_x0000_s1161" r:id="rId4" imgW="2958840" imgH="685800" progId="">
                  <p:embed/>
                </p:oleObj>
              </mc:Choice>
              <mc:Fallback>
                <p:oleObj r:id="rId4" imgW="2958840" imgH="6858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2" y="1989651"/>
                        <a:ext cx="4379036" cy="952060"/>
                      </a:xfrm>
                      <a:prstGeom prst="rect">
                        <a:avLst/>
                      </a:prstGeom>
                      <a:noFill/>
                      <a:ln>
                        <a:noFill/>
                      </a:ln>
                    </p:spPr>
                  </p:pic>
                </p:oleObj>
              </mc:Fallback>
            </mc:AlternateContent>
          </a:graphicData>
        </a:graphic>
      </p:graphicFrame>
      <p:sp>
        <p:nvSpPr>
          <p:cNvPr id="4" name="Rectangle 3"/>
          <p:cNvSpPr/>
          <p:nvPr/>
        </p:nvSpPr>
        <p:spPr>
          <a:xfrm>
            <a:off x="681951" y="3455418"/>
            <a:ext cx="4579387" cy="646331"/>
          </a:xfrm>
          <a:prstGeom prst="rect">
            <a:avLst/>
          </a:prstGeom>
        </p:spPr>
        <p:txBody>
          <a:bodyPr wrap="square">
            <a:spAutoFit/>
          </a:bodyPr>
          <a:lstStyle/>
          <a:p>
            <a:r>
              <a:rPr lang="en-US" dirty="0" smtClean="0">
                <a:effectLst/>
                <a:latin typeface="Times New Roman" panose="02020603050405020304" pitchFamily="18" charset="0"/>
                <a:ea typeface="Times New Roman" panose="02020603050405020304" pitchFamily="18" charset="0"/>
              </a:rPr>
              <a:t>The first step is to eliminate the first term from Equations (2) and (3)</a:t>
            </a:r>
            <a:endParaRPr lang="en-US" dirty="0"/>
          </a:p>
        </p:txBody>
      </p:sp>
      <p:sp>
        <p:nvSpPr>
          <p:cNvPr id="5" name="Rectangle 4"/>
          <p:cNvSpPr>
            <a:spLocks noChangeArrowheads="1"/>
          </p:cNvSpPr>
          <p:nvPr/>
        </p:nvSpPr>
        <p:spPr bwMode="auto">
          <a:xfrm>
            <a:off x="714235" y="4170333"/>
            <a:ext cx="32425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reduced equations are:</a:t>
            </a:r>
            <a:endParaRPr kumimoji="0" lang="en-US"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4048630632"/>
              </p:ext>
            </p:extLst>
          </p:nvPr>
        </p:nvGraphicFramePr>
        <p:xfrm>
          <a:off x="763432" y="4615019"/>
          <a:ext cx="2549904" cy="1207849"/>
        </p:xfrm>
        <a:graphic>
          <a:graphicData uri="http://schemas.openxmlformats.org/presentationml/2006/ole">
            <mc:AlternateContent xmlns:mc="http://schemas.openxmlformats.org/markup-compatibility/2006">
              <mc:Choice xmlns:v="urn:schemas-microsoft-com:vml" Requires="v">
                <p:oleObj spid="_x0000_s1162" r:id="rId6" imgW="1447800" imgH="685800" progId="Equation.DSMT4">
                  <p:embed/>
                </p:oleObj>
              </mc:Choice>
              <mc:Fallback>
                <p:oleObj r:id="rId6" imgW="1447800" imgH="685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32" y="4615019"/>
                        <a:ext cx="2549904" cy="1207849"/>
                      </a:xfrm>
                      <a:prstGeom prst="rect">
                        <a:avLst/>
                      </a:prstGeom>
                      <a:noFill/>
                    </p:spPr>
                  </p:pic>
                </p:oleObj>
              </mc:Fallback>
            </mc:AlternateContent>
          </a:graphicData>
        </a:graphic>
      </p:graphicFrame>
      <p:sp>
        <p:nvSpPr>
          <p:cNvPr id="10" name="Rectangle 9"/>
          <p:cNvSpPr/>
          <p:nvPr/>
        </p:nvSpPr>
        <p:spPr>
          <a:xfrm>
            <a:off x="681951" y="5994253"/>
            <a:ext cx="4688262" cy="646331"/>
          </a:xfrm>
          <a:prstGeom prst="rect">
            <a:avLst/>
          </a:prstGeom>
        </p:spPr>
        <p:txBody>
          <a:bodyPr wrap="square">
            <a:spAutoFit/>
          </a:bodyPr>
          <a:lstStyle/>
          <a:p>
            <a:r>
              <a:rPr lang="en-US" dirty="0" smtClean="0">
                <a:effectLst/>
                <a:latin typeface="Times New Roman" panose="02020603050405020304" pitchFamily="18" charset="0"/>
                <a:ea typeface="Times New Roman" panose="02020603050405020304" pitchFamily="18" charset="0"/>
              </a:rPr>
              <a:t>The next step is to eliminate </a:t>
            </a:r>
            <a:r>
              <a:rPr lang="en-US" i="1" dirty="0" smtClean="0">
                <a:effectLst/>
                <a:latin typeface="Times New Roman" panose="02020603050405020304" pitchFamily="18" charset="0"/>
                <a:ea typeface="Times New Roman" panose="02020603050405020304" pitchFamily="18" charset="0"/>
              </a:rPr>
              <a:t>a</a:t>
            </a:r>
            <a:r>
              <a:rPr lang="en-US" i="1" baseline="-25000" dirty="0" smtClean="0">
                <a:effectLst/>
                <a:latin typeface="Times New Roman" panose="02020603050405020304" pitchFamily="18" charset="0"/>
                <a:ea typeface="Times New Roman" panose="02020603050405020304" pitchFamily="18" charset="0"/>
              </a:rPr>
              <a:t>32</a:t>
            </a:r>
            <a:r>
              <a:rPr lang="en-US" i="1" dirty="0" smtClean="0">
                <a:effectLst/>
                <a:latin typeface="Times New Roman" panose="02020603050405020304" pitchFamily="18" charset="0"/>
                <a:ea typeface="Times New Roman" panose="02020603050405020304" pitchFamily="18" charset="0"/>
              </a:rPr>
              <a:t> </a:t>
            </a:r>
            <a:r>
              <a:rPr lang="en-US" dirty="0" smtClean="0">
                <a:effectLst/>
                <a:latin typeface="Times New Roman" panose="02020603050405020304" pitchFamily="18" charset="0"/>
                <a:ea typeface="Times New Roman" panose="02020603050405020304" pitchFamily="18" charset="0"/>
              </a:rPr>
              <a:t>from the third equation.</a:t>
            </a:r>
            <a:endParaRPr lang="en-US" dirty="0"/>
          </a:p>
        </p:txBody>
      </p:sp>
      <p:sp>
        <p:nvSpPr>
          <p:cNvPr id="11" name="Rectangle 7"/>
          <p:cNvSpPr>
            <a:spLocks noChangeArrowheads="1"/>
          </p:cNvSpPr>
          <p:nvPr/>
        </p:nvSpPr>
        <p:spPr bwMode="auto">
          <a:xfrm>
            <a:off x="6694715" y="1377987"/>
            <a:ext cx="43713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Finally the equations will take the form:</a:t>
            </a:r>
            <a:endParaRPr kumimoji="0" 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759606875"/>
              </p:ext>
            </p:extLst>
          </p:nvPr>
        </p:nvGraphicFramePr>
        <p:xfrm>
          <a:off x="7358480" y="1890179"/>
          <a:ext cx="2270712" cy="1075601"/>
        </p:xfrm>
        <a:graphic>
          <a:graphicData uri="http://schemas.openxmlformats.org/presentationml/2006/ole">
            <mc:AlternateContent xmlns:mc="http://schemas.openxmlformats.org/markup-compatibility/2006">
              <mc:Choice xmlns:v="urn:schemas-microsoft-com:vml" Requires="v">
                <p:oleObj spid="_x0000_s1163" r:id="rId8" imgW="1447800" imgH="685800" progId="Equation.DSMT4">
                  <p:embed/>
                </p:oleObj>
              </mc:Choice>
              <mc:Fallback>
                <p:oleObj r:id="rId8" imgW="1447800" imgH="6858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8480" y="1890179"/>
                        <a:ext cx="2270712" cy="1075601"/>
                      </a:xfrm>
                      <a:prstGeom prst="rect">
                        <a:avLst/>
                      </a:prstGeom>
                      <a:noFill/>
                    </p:spPr>
                  </p:pic>
                </p:oleObj>
              </mc:Fallback>
            </mc:AlternateContent>
          </a:graphicData>
        </a:graphic>
      </p:graphicFrame>
      <p:sp>
        <p:nvSpPr>
          <p:cNvPr id="13" name="Rectangle 8"/>
          <p:cNvSpPr>
            <a:spLocks noChangeArrowheads="1"/>
          </p:cNvSpPr>
          <p:nvPr/>
        </p:nvSpPr>
        <p:spPr bwMode="auto">
          <a:xfrm>
            <a:off x="6694715" y="3052991"/>
            <a:ext cx="49162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above set of equations are said to be in triangular (Upper) form.</a:t>
            </a:r>
            <a:endParaRPr kumimoji="0" lang="en-US" b="0" i="0" u="none" strike="noStrike" cap="none" normalizeH="0" baseline="0" dirty="0" smtClean="0">
              <a:ln>
                <a:noFill/>
              </a:ln>
              <a:solidFill>
                <a:schemeClr val="tx1"/>
              </a:solidFill>
              <a:effectLst/>
              <a:latin typeface="Arial" panose="020B0604020202020204" pitchFamily="34" charset="0"/>
            </a:endParaRPr>
          </a:p>
        </p:txBody>
      </p:sp>
      <p:sp>
        <p:nvSpPr>
          <p:cNvPr id="14"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2176698341"/>
              </p:ext>
            </p:extLst>
          </p:nvPr>
        </p:nvGraphicFramePr>
        <p:xfrm>
          <a:off x="7815812" y="4271452"/>
          <a:ext cx="2251919" cy="2126813"/>
        </p:xfrm>
        <a:graphic>
          <a:graphicData uri="http://schemas.openxmlformats.org/presentationml/2006/ole">
            <mc:AlternateContent xmlns:mc="http://schemas.openxmlformats.org/markup-compatibility/2006">
              <mc:Choice xmlns:v="urn:schemas-microsoft-com:vml" Requires="v">
                <p:oleObj spid="_x0000_s1164" r:id="rId10" imgW="1422400" imgH="1333500" progId="Equation.DSMT4">
                  <p:embed/>
                </p:oleObj>
              </mc:Choice>
              <mc:Fallback>
                <p:oleObj r:id="rId10" imgW="1422400" imgH="1333500"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5812" y="4271452"/>
                        <a:ext cx="2251919" cy="2126813"/>
                      </a:xfrm>
                      <a:prstGeom prst="rect">
                        <a:avLst/>
                      </a:prstGeom>
                      <a:noFill/>
                    </p:spPr>
                  </p:pic>
                </p:oleObj>
              </mc:Fallback>
            </mc:AlternateContent>
          </a:graphicData>
        </a:graphic>
      </p:graphicFrame>
      <p:sp>
        <p:nvSpPr>
          <p:cNvPr id="16" name="Rectangle 15"/>
          <p:cNvSpPr>
            <a:spLocks noChangeArrowheads="1"/>
          </p:cNvSpPr>
          <p:nvPr/>
        </p:nvSpPr>
        <p:spPr bwMode="auto">
          <a:xfrm>
            <a:off x="714235" y="3062208"/>
            <a:ext cx="2743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Forward-elimination:</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6"/>
          <p:cNvSpPr>
            <a:spLocks noChangeArrowheads="1"/>
          </p:cNvSpPr>
          <p:nvPr/>
        </p:nvSpPr>
        <p:spPr bwMode="auto">
          <a:xfrm>
            <a:off x="6694715" y="3753642"/>
            <a:ext cx="2743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Backward-substitution:</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cxnSp>
        <p:nvCxnSpPr>
          <p:cNvPr id="30" name="Straight Connector 29"/>
          <p:cNvCxnSpPr>
            <a:stCxn id="2" idx="0"/>
          </p:cNvCxnSpPr>
          <p:nvPr/>
        </p:nvCxnSpPr>
        <p:spPr>
          <a:xfrm flipH="1">
            <a:off x="5846273" y="1314890"/>
            <a:ext cx="1" cy="522402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628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198" y="1314891"/>
            <a:ext cx="10778151" cy="5863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Wingdings" panose="05000000000000000000" pitchFamily="2" charset="2"/>
              <a:buChar char="q"/>
            </a:pPr>
            <a:r>
              <a:rPr lang="en-US" sz="2000" b="1" dirty="0" smtClean="0">
                <a:latin typeface="Tahoma" panose="020B0604030504040204" pitchFamily="34" charset="0"/>
                <a:ea typeface="Tahoma" panose="020B0604030504040204" pitchFamily="34" charset="0"/>
                <a:cs typeface="Tahoma" panose="020B0604030504040204" pitchFamily="34" charset="0"/>
              </a:rPr>
              <a:t>Naïve Gauss Elimination Method: Example</a:t>
            </a:r>
          </a:p>
        </p:txBody>
      </p:sp>
      <p:sp>
        <p:nvSpPr>
          <p:cNvPr id="6" name="TextBox 5"/>
          <p:cNvSpPr txBox="1"/>
          <p:nvPr/>
        </p:nvSpPr>
        <p:spPr>
          <a:xfrm>
            <a:off x="457200" y="476864"/>
            <a:ext cx="4913013" cy="584775"/>
          </a:xfrm>
          <a:prstGeom prst="rect">
            <a:avLst/>
          </a:prstGeom>
          <a:noFill/>
        </p:spPr>
        <p:txBody>
          <a:bodyPr wrap="square" rtlCol="0">
            <a:spAutoFit/>
          </a:bodyPr>
          <a:lstStyle/>
          <a:p>
            <a:r>
              <a:rPr lang="en-US" sz="3200" b="1" dirty="0" smtClean="0">
                <a:latin typeface="Tahoma" panose="020B0604030504040204" pitchFamily="34" charset="0"/>
                <a:ea typeface="Tahoma" panose="020B0604030504040204" pitchFamily="34" charset="0"/>
                <a:cs typeface="Tahoma" panose="020B0604030504040204" pitchFamily="34" charset="0"/>
              </a:rPr>
              <a:t>INTRODUCTION</a:t>
            </a:r>
          </a:p>
        </p:txBody>
      </p:sp>
      <p:sp>
        <p:nvSpPr>
          <p:cNvPr id="7" name="Slide Number Placeholder 6"/>
          <p:cNvSpPr>
            <a:spLocks noGrp="1"/>
          </p:cNvSpPr>
          <p:nvPr>
            <p:ph type="sldNum" sz="quarter" idx="12"/>
          </p:nvPr>
        </p:nvSpPr>
        <p:spPr/>
        <p:txBody>
          <a:bodyPr/>
          <a:lstStyle/>
          <a:p>
            <a:fld id="{CB8486E1-BF84-432C-89A1-0B6A31C85527}" type="slidenum">
              <a:rPr lang="en-US" smtClean="0"/>
              <a:t>9</a:t>
            </a:fld>
            <a:endParaRPr lang="en-US"/>
          </a:p>
        </p:txBody>
      </p:sp>
      <p:pic>
        <p:nvPicPr>
          <p:cNvPr id="4" name="Picture 3"/>
          <p:cNvPicPr>
            <a:picLocks noChangeAspect="1"/>
          </p:cNvPicPr>
          <p:nvPr/>
        </p:nvPicPr>
        <p:blipFill>
          <a:blip r:embed="rId3"/>
          <a:stretch>
            <a:fillRect/>
          </a:stretch>
        </p:blipFill>
        <p:spPr>
          <a:xfrm>
            <a:off x="2490600" y="2217855"/>
            <a:ext cx="7124181" cy="2437495"/>
          </a:xfrm>
          <a:prstGeom prst="rect">
            <a:avLst/>
          </a:prstGeom>
        </p:spPr>
      </p:pic>
    </p:spTree>
    <p:extLst>
      <p:ext uri="{BB962C8B-B14F-4D97-AF65-F5344CB8AC3E}">
        <p14:creationId xmlns:p14="http://schemas.microsoft.com/office/powerpoint/2010/main" val="913897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738</Words>
  <Application>Microsoft Office PowerPoint</Application>
  <PresentationFormat>Widescreen</PresentationFormat>
  <Paragraphs>175</Paragraphs>
  <Slides>24</Slides>
  <Notes>23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Calibri</vt:lpstr>
      <vt:lpstr>Calibri Light</vt:lpstr>
      <vt:lpstr>Tahoma</vt:lpstr>
      <vt:lpstr>Times New Roman</vt:lpstr>
      <vt:lpstr>Wingdings</vt:lpstr>
      <vt:lpstr>Office Theme</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44</cp:revision>
  <dcterms:created xsi:type="dcterms:W3CDTF">2020-10-05T13:37:02Z</dcterms:created>
  <dcterms:modified xsi:type="dcterms:W3CDTF">2020-10-07T06:39:47Z</dcterms:modified>
</cp:coreProperties>
</file>